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D8BD707-D9CF-40AE-B4C6-C98DA3205C09}" type="datetimeFigureOut">
              <a:rPr lang="en-US" smtClean="0"/>
              <a:pPr/>
              <a:t>5/17/2012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D8BD707-D9CF-40AE-B4C6-C98DA3205C09}" type="datetimeFigureOut">
              <a:rPr lang="en-US" smtClean="0"/>
              <a:pPr/>
              <a:t>5/17/2012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017306"/>
          </a:xfrm>
          <a:prstGeom prst="rect">
            <a:avLst/>
          </a:prstGeom>
          <a:noFill/>
        </p:spPr>
        <p:txBody>
          <a:bodyPr wrap="square" rtlCol="0">
            <a:spAutoFit/>
          </a:bodyPr>
          <a:lstStyle/>
          <a:p>
            <a:r>
              <a:rPr lang="en-US" dirty="0" smtClean="0"/>
              <a:t>Consolidation of power</a:t>
            </a:r>
          </a:p>
          <a:p>
            <a:r>
              <a:rPr lang="en-US" dirty="0" smtClean="0"/>
              <a:t>Soviet Russia</a:t>
            </a:r>
          </a:p>
          <a:p>
            <a:pPr>
              <a:buFont typeface="Arial" pitchFamily="34" charset="0"/>
              <a:buChar char="•"/>
            </a:pPr>
            <a:r>
              <a:rPr lang="en-US" dirty="0" smtClean="0"/>
              <a:t>Private citizens lost control of property—claimed by state</a:t>
            </a:r>
          </a:p>
          <a:p>
            <a:pPr>
              <a:buFont typeface="Arial" pitchFamily="34" charset="0"/>
              <a:buChar char="•"/>
            </a:pPr>
            <a:r>
              <a:rPr lang="en-US" dirty="0" smtClean="0"/>
              <a:t>Banks became state monopoly</a:t>
            </a:r>
          </a:p>
          <a:p>
            <a:pPr>
              <a:buFont typeface="Arial" pitchFamily="34" charset="0"/>
              <a:buChar char="•"/>
            </a:pPr>
            <a:r>
              <a:rPr lang="en-US" dirty="0" smtClean="0"/>
              <a:t>Only small withdrawals permitted</a:t>
            </a:r>
          </a:p>
          <a:p>
            <a:pPr>
              <a:buFont typeface="Arial" pitchFamily="34" charset="0"/>
              <a:buChar char="•"/>
            </a:pPr>
            <a:r>
              <a:rPr lang="en-US" dirty="0" smtClean="0"/>
              <a:t>Private trade forbidden at all levels</a:t>
            </a:r>
          </a:p>
          <a:p>
            <a:pPr>
              <a:buFont typeface="Arial" pitchFamily="34" charset="0"/>
              <a:buChar char="•"/>
            </a:pPr>
            <a:r>
              <a:rPr lang="en-US" dirty="0" smtClean="0"/>
              <a:t>Peasants required to sell grain at government’s price</a:t>
            </a:r>
          </a:p>
          <a:p>
            <a:pPr>
              <a:buFont typeface="Arial" pitchFamily="34" charset="0"/>
              <a:buChar char="•"/>
            </a:pPr>
            <a:r>
              <a:rPr lang="en-US" dirty="0" smtClean="0"/>
              <a:t>Elections for constituent assembly—Bolsheviks came poor second, behind SRs</a:t>
            </a:r>
          </a:p>
          <a:p>
            <a:pPr>
              <a:buFont typeface="Arial" pitchFamily="34" charset="0"/>
              <a:buChar char="•"/>
            </a:pPr>
            <a:r>
              <a:rPr lang="en-US" dirty="0" smtClean="0"/>
              <a:t>Broke up 1</a:t>
            </a:r>
            <a:r>
              <a:rPr lang="en-US" baseline="30000" dirty="0" smtClean="0"/>
              <a:t>st</a:t>
            </a:r>
            <a:r>
              <a:rPr lang="en-US" dirty="0" smtClean="0"/>
              <a:t> and last meeting of assembly with help of pro-</a:t>
            </a:r>
            <a:r>
              <a:rPr lang="en-US" dirty="0" err="1" smtClean="0"/>
              <a:t>bolshevik</a:t>
            </a:r>
            <a:r>
              <a:rPr lang="en-US" dirty="0" smtClean="0"/>
              <a:t> soldiers</a:t>
            </a:r>
          </a:p>
          <a:p>
            <a:pPr>
              <a:buFont typeface="Arial" pitchFamily="34" charset="0"/>
              <a:buChar char="•"/>
            </a:pPr>
            <a:r>
              <a:rPr lang="en-US" dirty="0" smtClean="0"/>
              <a:t>Liberal press suppressed</a:t>
            </a:r>
          </a:p>
          <a:p>
            <a:pPr>
              <a:buFont typeface="Arial" pitchFamily="34" charset="0"/>
              <a:buChar char="•"/>
            </a:pPr>
            <a:r>
              <a:rPr lang="en-US" dirty="0" smtClean="0"/>
              <a:t>Entire judicial system, including supreme court and senate replaced by “people’s courts”</a:t>
            </a:r>
          </a:p>
          <a:p>
            <a:pPr>
              <a:buFont typeface="Arial" pitchFamily="34" charset="0"/>
              <a:buChar char="•"/>
            </a:pPr>
            <a:r>
              <a:rPr lang="en-US" dirty="0" smtClean="0"/>
              <a:t>Local government abolished </a:t>
            </a:r>
          </a:p>
          <a:p>
            <a:pPr>
              <a:buFont typeface="Arial" pitchFamily="34" charset="0"/>
              <a:buChar char="•"/>
            </a:pPr>
            <a:r>
              <a:rPr lang="en-US" dirty="0" smtClean="0"/>
              <a:t>Opposition parties outlawed</a:t>
            </a:r>
          </a:p>
          <a:p>
            <a:pPr>
              <a:buFont typeface="Arial" pitchFamily="34" charset="0"/>
              <a:buChar char="•"/>
            </a:pPr>
            <a:r>
              <a:rPr lang="en-US" dirty="0" smtClean="0"/>
              <a:t>Provincial government, universities, learning societies and clubs all bolshevized in 8 months</a:t>
            </a:r>
          </a:p>
          <a:p>
            <a:pPr>
              <a:buFont typeface="Arial" pitchFamily="34" charset="0"/>
              <a:buChar char="•"/>
            </a:pPr>
            <a:r>
              <a:rPr lang="en-US" dirty="0" smtClean="0"/>
              <a:t>Brest </a:t>
            </a:r>
            <a:r>
              <a:rPr lang="en-US" dirty="0" err="1" smtClean="0"/>
              <a:t>Litovsk</a:t>
            </a:r>
            <a:r>
              <a:rPr lang="en-US" dirty="0" smtClean="0"/>
              <a:t> March 1918: 1.3 million square miles and 62 million people lost</a:t>
            </a:r>
          </a:p>
          <a:p>
            <a:pPr>
              <a:buFont typeface="Arial" pitchFamily="34" charset="0"/>
              <a:buChar char="•"/>
            </a:pPr>
            <a:r>
              <a:rPr lang="en-US" dirty="0" err="1" smtClean="0"/>
              <a:t>Bolsheviks</a:t>
            </a:r>
            <a:r>
              <a:rPr lang="en-US" dirty="0" err="1" smtClean="0">
                <a:sym typeface="Wingdings" pitchFamily="2" charset="2"/>
              </a:rPr>
              <a:t></a:t>
            </a:r>
            <a:r>
              <a:rPr lang="en-US" dirty="0" err="1" smtClean="0"/>
              <a:t>communists</a:t>
            </a:r>
            <a:r>
              <a:rPr lang="en-US" dirty="0" smtClean="0"/>
              <a:t> March 1918, moved capital to </a:t>
            </a:r>
            <a:r>
              <a:rPr lang="en-US" dirty="0" err="1" smtClean="0"/>
              <a:t>moscow</a:t>
            </a:r>
            <a:endParaRPr lang="en-US" dirty="0" smtClean="0"/>
          </a:p>
          <a:p>
            <a:pPr>
              <a:buFont typeface="Arial" pitchFamily="34" charset="0"/>
              <a:buChar char="•"/>
            </a:pPr>
            <a:r>
              <a:rPr lang="en-US" dirty="0" smtClean="0"/>
              <a:t>Whites—supported by </a:t>
            </a:r>
            <a:r>
              <a:rPr lang="en-US" dirty="0" err="1" smtClean="0"/>
              <a:t>russian</a:t>
            </a:r>
            <a:r>
              <a:rPr lang="en-US" dirty="0" smtClean="0"/>
              <a:t> orthodox church (their propaganda arm), reactionary monarchists, big landowners, middle class, some peasants (angry about grain), nationalists seeking self-determination, even moderate socialists (</a:t>
            </a:r>
            <a:r>
              <a:rPr lang="en-US" dirty="0" err="1" smtClean="0"/>
              <a:t>mensheviks</a:t>
            </a:r>
            <a:r>
              <a:rPr lang="en-US" dirty="0" smtClean="0"/>
              <a:t>, some SRs)—lacked clear program, not cooperative and unorganized</a:t>
            </a:r>
          </a:p>
          <a:p>
            <a:pPr>
              <a:buFont typeface="Arial" pitchFamily="34" charset="0"/>
              <a:buChar char="•"/>
            </a:pPr>
            <a:r>
              <a:rPr lang="en-US" dirty="0" smtClean="0"/>
              <a:t>Red army—highly organized, homogenous, controlled major industrial centers and held interior lines of communications, especially Moscow-Petrograd railway—facilitated movement of troops. Trotsky blackmailed old tsarist officers into fighting. Support of big landowners to whites alienated peasantry who feared loss of newly acquired land.</a:t>
            </a:r>
          </a:p>
          <a:p>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1924—fascists won 2/3 of votes because of electoral alliance and composition of </a:t>
            </a:r>
            <a:r>
              <a:rPr lang="en-US" dirty="0" err="1" smtClean="0"/>
              <a:t>mussolini’s</a:t>
            </a:r>
            <a:r>
              <a:rPr lang="en-US" dirty="0" smtClean="0"/>
              <a:t> selected candidates (the ‘big list’), support from middle class and business, anti-fascists scared away, opposition parties fractioned</a:t>
            </a:r>
          </a:p>
          <a:p>
            <a:pPr>
              <a:buFont typeface="Arial" pitchFamily="34" charset="0"/>
              <a:buChar char="•"/>
            </a:pPr>
            <a:r>
              <a:rPr lang="en-US" dirty="0" err="1" smtClean="0"/>
              <a:t>Matteoti</a:t>
            </a:r>
            <a:r>
              <a:rPr lang="en-US" dirty="0" smtClean="0"/>
              <a:t> killed—major outspoken critic of fascists</a:t>
            </a:r>
          </a:p>
          <a:p>
            <a:pPr>
              <a:buFont typeface="Arial" pitchFamily="34" charset="0"/>
              <a:buChar char="•"/>
            </a:pPr>
            <a:r>
              <a:rPr lang="en-US" dirty="0" smtClean="0"/>
              <a:t>Aventine secession—communists, both socialist parties, PPI and assortment of liberal-democrats and republicans withdrew from parliament in protest—in the short-term a good move, but in the long-term gave </a:t>
            </a:r>
            <a:r>
              <a:rPr lang="en-US" dirty="0" err="1" smtClean="0"/>
              <a:t>mussolini</a:t>
            </a:r>
            <a:r>
              <a:rPr lang="en-US" dirty="0" smtClean="0"/>
              <a:t> full power as parliament was no longer a source of opposition</a:t>
            </a:r>
          </a:p>
          <a:p>
            <a:pPr>
              <a:buFont typeface="Arial" pitchFamily="34" charset="0"/>
              <a:buChar char="•"/>
            </a:pPr>
            <a:r>
              <a:rPr lang="en-US" dirty="0" smtClean="0"/>
              <a:t>Mussolini claimed to be defender of parliamentary legitimization in face of these unconstitutional and subversive opponents—opposition still divided, </a:t>
            </a:r>
            <a:r>
              <a:rPr lang="en-US" dirty="0" err="1" smtClean="0"/>
              <a:t>vatican</a:t>
            </a:r>
            <a:r>
              <a:rPr lang="en-US" dirty="0" smtClean="0"/>
              <a:t> banned alliance with left, fears of communism</a:t>
            </a:r>
          </a:p>
          <a:p>
            <a:pPr>
              <a:buFont typeface="Arial" pitchFamily="34" charset="0"/>
              <a:buChar char="•"/>
            </a:pPr>
            <a:r>
              <a:rPr lang="en-US" dirty="0" smtClean="0"/>
              <a:t>Mussolini reshuffled cabinet and restored government’s respectability</a:t>
            </a:r>
          </a:p>
          <a:p>
            <a:pPr>
              <a:buFont typeface="Arial" pitchFamily="34" charset="0"/>
              <a:buChar char="•"/>
            </a:pPr>
            <a:r>
              <a:rPr lang="en-US" dirty="0" smtClean="0"/>
              <a:t>Consuls of fascist militia demanded (end of 1924) that </a:t>
            </a:r>
            <a:r>
              <a:rPr lang="en-US" dirty="0" err="1" smtClean="0"/>
              <a:t>mussolini</a:t>
            </a:r>
            <a:r>
              <a:rPr lang="en-US" dirty="0" smtClean="0"/>
              <a:t> deal with anti-fascists</a:t>
            </a:r>
          </a:p>
          <a:p>
            <a:pPr>
              <a:buFont typeface="Arial" pitchFamily="34" charset="0"/>
              <a:buChar char="•"/>
            </a:pPr>
            <a:r>
              <a:rPr lang="en-US" dirty="0" smtClean="0"/>
              <a:t>So 1925-6 drastic action: ad hoc police measures against individuals and groups, publications, repressive legislation worked on, assassination attempts on </a:t>
            </a:r>
            <a:r>
              <a:rPr lang="en-US" dirty="0" err="1" smtClean="0"/>
              <a:t>mussolini</a:t>
            </a:r>
            <a:r>
              <a:rPr lang="en-US" dirty="0" smtClean="0"/>
              <a:t> used as propaganda and excuses to introduce these measures</a:t>
            </a:r>
          </a:p>
          <a:p>
            <a:pPr>
              <a:buFont typeface="Arial" pitchFamily="34" charset="0"/>
              <a:buChar char="•"/>
            </a:pPr>
            <a:r>
              <a:rPr lang="en-US" dirty="0" smtClean="0"/>
              <a:t>Aventine secession deputies violently ejected 1925, year later electoral mandates of all active anti-fascists declared expired, opposition leaders fled or were arrested</a:t>
            </a:r>
          </a:p>
          <a:p>
            <a:pPr>
              <a:buFont typeface="Arial" pitchFamily="34" charset="0"/>
              <a:buChar char="•"/>
            </a:pPr>
            <a:r>
              <a:rPr lang="en-US" dirty="0" smtClean="0"/>
              <a:t>Legislation outlawed all anti-fascist political organizations and forbade reconstitution, so end of 1926 all opposition parties dissolved by prefects</a:t>
            </a:r>
          </a:p>
          <a:p>
            <a:pPr>
              <a:buFont typeface="Arial" pitchFamily="34" charset="0"/>
              <a:buChar char="•"/>
            </a:pPr>
            <a:r>
              <a:rPr lang="en-US" dirty="0" smtClean="0"/>
              <a:t>Full power over press—brought to heel by violence or by buying it out, all journalists incorporated in fascist union</a:t>
            </a:r>
          </a:p>
          <a:p>
            <a:pPr>
              <a:buFont typeface="Arial" pitchFamily="34" charset="0"/>
              <a:buChar char="•"/>
            </a:pPr>
            <a:r>
              <a:rPr lang="en-US" dirty="0" smtClean="0"/>
              <a:t>By 1927 non-fascist trade union confederations dissolved—only fascist unions in control of labor field. </a:t>
            </a:r>
          </a:p>
          <a:p>
            <a:pPr>
              <a:buFont typeface="Arial" pitchFamily="34" charset="0"/>
              <a:buChar char="•"/>
            </a:pPr>
            <a:r>
              <a:rPr lang="en-US" dirty="0" smtClean="0"/>
              <a:t>Electoral law of 1928 decreed single list of candidates endorsed by grand </a:t>
            </a:r>
            <a:r>
              <a:rPr lang="en-US" dirty="0" smtClean="0"/>
              <a:t>council</a:t>
            </a:r>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463308"/>
          </a:xfrm>
          <a:prstGeom prst="rect">
            <a:avLst/>
          </a:prstGeom>
          <a:noFill/>
        </p:spPr>
        <p:txBody>
          <a:bodyPr wrap="square" rtlCol="0">
            <a:spAutoFit/>
          </a:bodyPr>
          <a:lstStyle/>
          <a:p>
            <a:pPr>
              <a:buFont typeface="Arial" pitchFamily="34" charset="0"/>
              <a:buChar char="•"/>
            </a:pPr>
            <a:r>
              <a:rPr lang="en-US" dirty="0" smtClean="0"/>
              <a:t>Election in 1929 a plebiscite endorsed list in atmosphere of fear of </a:t>
            </a:r>
            <a:r>
              <a:rPr lang="en-US" dirty="0" err="1" smtClean="0"/>
              <a:t>squadristi</a:t>
            </a:r>
            <a:r>
              <a:rPr lang="en-US" dirty="0" smtClean="0"/>
              <a:t>. Single party state established</a:t>
            </a:r>
          </a:p>
          <a:p>
            <a:pPr>
              <a:buFont typeface="Arial" pitchFamily="34" charset="0"/>
              <a:buChar char="•"/>
            </a:pPr>
            <a:r>
              <a:rPr lang="en-US" dirty="0" smtClean="0"/>
              <a:t>Successive purges of old guard by national party secretaries</a:t>
            </a:r>
          </a:p>
          <a:p>
            <a:pPr>
              <a:buFont typeface="Arial" pitchFamily="34" charset="0"/>
              <a:buChar char="•"/>
            </a:pPr>
            <a:r>
              <a:rPr lang="en-US" dirty="0" smtClean="0"/>
              <a:t>Many </a:t>
            </a:r>
            <a:r>
              <a:rPr lang="en-US" dirty="0" err="1" smtClean="0"/>
              <a:t>ras</a:t>
            </a:r>
            <a:r>
              <a:rPr lang="en-US" dirty="0" smtClean="0"/>
              <a:t> removed from provincial power bases, given safe ministerial positions instead—only rarely banished or imprisoned</a:t>
            </a:r>
          </a:p>
          <a:p>
            <a:pPr>
              <a:buFont typeface="Arial" pitchFamily="34" charset="0"/>
              <a:buChar char="•"/>
            </a:pPr>
            <a:r>
              <a:rPr lang="en-US" dirty="0" smtClean="0"/>
              <a:t>January 1927 prefects once more supreme representatives of state in provinces, fascist anarchy put down, very few local bosses able to maintain influence</a:t>
            </a:r>
          </a:p>
          <a:p>
            <a:pPr>
              <a:buFont typeface="Arial" pitchFamily="34" charset="0"/>
              <a:buChar char="•"/>
            </a:pPr>
            <a:r>
              <a:rPr lang="en-US" dirty="0" smtClean="0"/>
              <a:t>1926 elected local governments replaced by appointed officials, local government now carefully regimented</a:t>
            </a:r>
          </a:p>
          <a:p>
            <a:pPr>
              <a:buFont typeface="Arial" pitchFamily="34" charset="0"/>
              <a:buChar char="•"/>
            </a:pPr>
            <a:r>
              <a:rPr lang="en-US" dirty="0" smtClean="0"/>
              <a:t>Police and civil service purged of non and anti-fascists</a:t>
            </a:r>
          </a:p>
          <a:p>
            <a:pPr>
              <a:buFont typeface="Arial" pitchFamily="34" charset="0"/>
              <a:buChar char="•"/>
            </a:pPr>
            <a:r>
              <a:rPr lang="en-US" dirty="0" smtClean="0"/>
              <a:t>Special tribunal for political trials with no appeals established with secret police</a:t>
            </a:r>
          </a:p>
          <a:p>
            <a:pPr>
              <a:buFont typeface="Arial" pitchFamily="34" charset="0"/>
              <a:buChar char="•"/>
            </a:pPr>
            <a:r>
              <a:rPr lang="en-US" dirty="0" smtClean="0"/>
              <a:t>Italian parliament continued to exist with minority of non-fascists, but </a:t>
            </a:r>
            <a:r>
              <a:rPr lang="en-US" dirty="0" err="1" smtClean="0"/>
              <a:t>mussolini</a:t>
            </a:r>
            <a:r>
              <a:rPr lang="en-US" dirty="0" smtClean="0"/>
              <a:t> no longer responsible to it</a:t>
            </a:r>
          </a:p>
          <a:p>
            <a:pPr>
              <a:buFont typeface="Arial" pitchFamily="34" charset="0"/>
              <a:buChar char="•"/>
            </a:pPr>
            <a:r>
              <a:rPr lang="en-US" dirty="0" smtClean="0"/>
              <a:t>“Everything within the state. Nothing outside the state. Nothing against the state.”</a:t>
            </a:r>
          </a:p>
          <a:p>
            <a:pPr>
              <a:buFont typeface="Arial" pitchFamily="34" charset="0"/>
              <a:buChar char="•"/>
            </a:pPr>
            <a:r>
              <a:rPr lang="en-US" dirty="0" smtClean="0"/>
              <a:t>More of a boast—roman catholic church, army, high civil servants, big business and king still remained independent</a:t>
            </a:r>
          </a:p>
          <a:p>
            <a:pPr>
              <a:buFont typeface="Arial" pitchFamily="34" charset="0"/>
              <a:buChar char="•"/>
            </a:pPr>
            <a:r>
              <a:rPr lang="en-US" dirty="0" smtClean="0"/>
              <a:t>But overt opposition repressed by secret police, special courts and policy of imprisonment without trial</a:t>
            </a:r>
          </a:p>
          <a:p>
            <a:pPr>
              <a:buFont typeface="Arial" pitchFamily="34" charset="0"/>
              <a:buChar char="•"/>
            </a:pPr>
            <a:r>
              <a:rPr lang="en-US" dirty="0" smtClean="0"/>
              <a:t>Large party membership reflected political influence and privileges for party members—mandatory for all civil servants, including teachers</a:t>
            </a:r>
          </a:p>
          <a:p>
            <a:pPr>
              <a:buFont typeface="Arial" pitchFamily="34" charset="0"/>
              <a:buChar char="•"/>
            </a:pPr>
            <a:r>
              <a:rPr lang="en-US" dirty="0" smtClean="0"/>
              <a:t>But urban workers and peasants remained underrepresented</a:t>
            </a:r>
          </a:p>
          <a:p>
            <a:endParaRPr lang="en-US" dirty="0" smtClean="0"/>
          </a:p>
          <a:p>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r>
              <a:rPr lang="en-US" dirty="0" smtClean="0"/>
              <a:t>Nazi Germany</a:t>
            </a:r>
          </a:p>
          <a:p>
            <a:pPr>
              <a:buFont typeface="Arial" pitchFamily="34" charset="0"/>
              <a:buChar char="•"/>
            </a:pPr>
            <a:r>
              <a:rPr lang="en-US" dirty="0" smtClean="0"/>
              <a:t>Industrialized country, large coal supply, navigable rivers, central continental location, </a:t>
            </a:r>
            <a:r>
              <a:rPr lang="en-US" dirty="0" err="1" smtClean="0"/>
              <a:t>prussian</a:t>
            </a:r>
            <a:r>
              <a:rPr lang="en-US" dirty="0" smtClean="0"/>
              <a:t>-led customs union, which facilitated trade and enlarged markets</a:t>
            </a:r>
          </a:p>
          <a:p>
            <a:pPr>
              <a:buFont typeface="Arial" pitchFamily="34" charset="0"/>
              <a:buChar char="•"/>
            </a:pPr>
            <a:r>
              <a:rPr lang="en-US" dirty="0" smtClean="0"/>
              <a:t>Lack of natural </a:t>
            </a:r>
            <a:r>
              <a:rPr lang="en-US" dirty="0" err="1" smtClean="0"/>
              <a:t>defences</a:t>
            </a:r>
            <a:r>
              <a:rPr lang="en-US" dirty="0" smtClean="0"/>
              <a:t> exposed it to invasions by  </a:t>
            </a:r>
            <a:r>
              <a:rPr lang="en-US" dirty="0" err="1" smtClean="0"/>
              <a:t>france</a:t>
            </a:r>
            <a:r>
              <a:rPr lang="en-US" dirty="0" smtClean="0"/>
              <a:t> and </a:t>
            </a:r>
            <a:r>
              <a:rPr lang="en-US" dirty="0" err="1" smtClean="0"/>
              <a:t>russia</a:t>
            </a:r>
            <a:r>
              <a:rPr lang="en-US" dirty="0" smtClean="0"/>
              <a:t>—growth of national militarism</a:t>
            </a:r>
          </a:p>
          <a:p>
            <a:pPr>
              <a:buFont typeface="Arial" pitchFamily="34" charset="0"/>
              <a:buChar char="•"/>
            </a:pPr>
            <a:r>
              <a:rPr lang="en-US" dirty="0" smtClean="0"/>
              <a:t>End of WW1 ambiguous—ended not with occupation of </a:t>
            </a:r>
            <a:r>
              <a:rPr lang="en-US" dirty="0" err="1" smtClean="0"/>
              <a:t>germany</a:t>
            </a:r>
            <a:r>
              <a:rPr lang="en-US" dirty="0" smtClean="0"/>
              <a:t> but “armistice” though actually a surrender</a:t>
            </a:r>
          </a:p>
          <a:p>
            <a:pPr>
              <a:buFont typeface="Arial" pitchFamily="34" charset="0"/>
              <a:buChar char="•"/>
            </a:pPr>
            <a:r>
              <a:rPr lang="en-US" dirty="0" smtClean="0"/>
              <a:t>German public unaware of disparity of strength and imminent defeat because of propaganda</a:t>
            </a:r>
          </a:p>
          <a:p>
            <a:pPr>
              <a:buFont typeface="Arial" pitchFamily="34" charset="0"/>
              <a:buChar char="•"/>
            </a:pPr>
            <a:r>
              <a:rPr lang="en-US" dirty="0" smtClean="0"/>
              <a:t>Stab in the back legend—</a:t>
            </a:r>
            <a:r>
              <a:rPr lang="en-US" dirty="0" err="1" smtClean="0"/>
              <a:t>november</a:t>
            </a:r>
            <a:r>
              <a:rPr lang="en-US" dirty="0" smtClean="0"/>
              <a:t> traitors—those who had signed </a:t>
            </a:r>
            <a:r>
              <a:rPr lang="en-US" dirty="0" err="1" smtClean="0"/>
              <a:t>versailles</a:t>
            </a:r>
            <a:r>
              <a:rPr lang="en-US" dirty="0" smtClean="0"/>
              <a:t> treaty</a:t>
            </a:r>
          </a:p>
          <a:p>
            <a:pPr>
              <a:buFont typeface="Arial" pitchFamily="34" charset="0"/>
              <a:buChar char="•"/>
            </a:pPr>
            <a:r>
              <a:rPr lang="en-US" dirty="0" smtClean="0"/>
              <a:t>Versailles: 13 % of national territory, all colonies, 26% of coal, 75% of iron ore, 33 billion dollar war reparations, war guilt clause, army restricted to 100,000 (too small to counteract domestic uprisings)—harsh, but not harsh enough to render impotent forever</a:t>
            </a:r>
          </a:p>
          <a:p>
            <a:pPr>
              <a:buFont typeface="Arial" pitchFamily="34" charset="0"/>
              <a:buChar char="•"/>
            </a:pPr>
            <a:r>
              <a:rPr lang="en-US" dirty="0" smtClean="0"/>
              <a:t>Considered betrayal of </a:t>
            </a:r>
            <a:r>
              <a:rPr lang="en-US" dirty="0" err="1" smtClean="0"/>
              <a:t>wilson’s</a:t>
            </a:r>
            <a:r>
              <a:rPr lang="en-US" dirty="0" smtClean="0"/>
              <a:t> 14 points</a:t>
            </a:r>
          </a:p>
          <a:p>
            <a:pPr>
              <a:buFont typeface="Arial" pitchFamily="34" charset="0"/>
              <a:buChar char="•"/>
            </a:pPr>
            <a:r>
              <a:rPr lang="en-US" dirty="0" smtClean="0"/>
              <a:t>Implementation of </a:t>
            </a:r>
            <a:r>
              <a:rPr lang="en-US" dirty="0" err="1" smtClean="0"/>
              <a:t>versailles</a:t>
            </a:r>
            <a:r>
              <a:rPr lang="en-US" dirty="0" smtClean="0"/>
              <a:t> required </a:t>
            </a:r>
            <a:r>
              <a:rPr lang="en-US" dirty="0" err="1" smtClean="0"/>
              <a:t>german</a:t>
            </a:r>
            <a:r>
              <a:rPr lang="en-US" dirty="0" smtClean="0"/>
              <a:t> cooperation, especially disarmament</a:t>
            </a:r>
          </a:p>
          <a:p>
            <a:pPr>
              <a:buFont typeface="Arial" pitchFamily="34" charset="0"/>
              <a:buChar char="•"/>
            </a:pPr>
            <a:r>
              <a:rPr lang="en-US" dirty="0" smtClean="0"/>
              <a:t>Reparations blamed for every economic crisis (unfairly)</a:t>
            </a:r>
          </a:p>
          <a:p>
            <a:pPr>
              <a:buFont typeface="Arial" pitchFamily="34" charset="0"/>
              <a:buChar char="•"/>
            </a:pPr>
            <a:r>
              <a:rPr lang="en-US" dirty="0" smtClean="0"/>
              <a:t>Weimar republic crippled from birth: </a:t>
            </a:r>
            <a:r>
              <a:rPr lang="en-US" dirty="0" err="1" smtClean="0"/>
              <a:t>versailles+constitutional</a:t>
            </a:r>
            <a:r>
              <a:rPr lang="en-US" dirty="0" smtClean="0"/>
              <a:t> </a:t>
            </a:r>
            <a:r>
              <a:rPr lang="en-US" dirty="0" err="1" smtClean="0"/>
              <a:t>problems+economic</a:t>
            </a:r>
            <a:r>
              <a:rPr lang="en-US" dirty="0" smtClean="0"/>
              <a:t> crises</a:t>
            </a:r>
          </a:p>
          <a:p>
            <a:pPr>
              <a:buFont typeface="Arial" pitchFamily="34" charset="0"/>
              <a:buChar char="•"/>
            </a:pPr>
            <a:r>
              <a:rPr lang="en-US" dirty="0" smtClean="0"/>
              <a:t>Proportional representation meant 60,000 votes=seat in parliament no matter how geographically scattered the votes</a:t>
            </a:r>
          </a:p>
          <a:p>
            <a:pPr>
              <a:buFont typeface="Arial" pitchFamily="34" charset="0"/>
              <a:buChar char="•"/>
            </a:pPr>
            <a:r>
              <a:rPr lang="en-US" dirty="0" smtClean="0"/>
              <a:t>Party secretaries, not voters, would decide which politicians actually sat in parliament</a:t>
            </a:r>
          </a:p>
          <a:p>
            <a:pPr>
              <a:buFont typeface="Arial" pitchFamily="34" charset="0"/>
              <a:buChar char="•"/>
            </a:pPr>
            <a:r>
              <a:rPr lang="en-US" dirty="0" smtClean="0"/>
              <a:t>Bewildering number of parties, coalition governments, decisive action especially during crises next to impossible, small and often extreme parties easily gained representation and their deputies enjoyed handsome state-paid salaries, free travel on trains and immunity from arrest</a:t>
            </a:r>
          </a:p>
          <a:p>
            <a:pPr>
              <a:buFont typeface="Arial" pitchFamily="34" charset="0"/>
              <a:buChar char="•"/>
            </a:pPr>
            <a:r>
              <a:rPr lang="en-US" dirty="0" smtClean="0"/>
              <a:t>But this system was more a reflection than a cause of political and social division in Germany</a:t>
            </a:r>
          </a:p>
          <a:p>
            <a:pPr>
              <a:buFont typeface="Arial" pitchFamily="34" charset="0"/>
              <a:buChar char="•"/>
            </a:pPr>
            <a:r>
              <a:rPr lang="en-US" dirty="0" smtClean="0"/>
              <a:t>President’s right to appoint anyone chancellor in absence of parliamentary majority and to grant chancellor dictatorial powers in emergency—designed to deal with crises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But this led to </a:t>
            </a:r>
            <a:r>
              <a:rPr lang="en-US" dirty="0" err="1" smtClean="0"/>
              <a:t>hitler’s</a:t>
            </a:r>
            <a:r>
              <a:rPr lang="en-US" dirty="0" smtClean="0"/>
              <a:t> ascension to power and ruling by decree</a:t>
            </a:r>
          </a:p>
          <a:p>
            <a:pPr>
              <a:buFont typeface="Arial" pitchFamily="34" charset="0"/>
              <a:buChar char="•"/>
            </a:pPr>
            <a:r>
              <a:rPr lang="en-US" dirty="0" smtClean="0"/>
              <a:t>Huge inflation reduced value of </a:t>
            </a:r>
            <a:r>
              <a:rPr lang="en-US" dirty="0" err="1" smtClean="0"/>
              <a:t>german</a:t>
            </a:r>
            <a:r>
              <a:rPr lang="en-US" dirty="0" smtClean="0"/>
              <a:t> mark to a trillionth of its prewar value</a:t>
            </a:r>
          </a:p>
          <a:p>
            <a:pPr>
              <a:buFont typeface="Arial" pitchFamily="34" charset="0"/>
              <a:buChar char="•"/>
            </a:pPr>
            <a:r>
              <a:rPr lang="en-US" dirty="0" smtClean="0"/>
              <a:t>People saw lifetime savings evaporate and money became worthless</a:t>
            </a:r>
          </a:p>
          <a:p>
            <a:pPr>
              <a:buFont typeface="Arial" pitchFamily="34" charset="0"/>
              <a:buChar char="•"/>
            </a:pPr>
            <a:r>
              <a:rPr lang="en-US" dirty="0" smtClean="0"/>
              <a:t>Economic insecurity led to right and left wing extremism</a:t>
            </a:r>
          </a:p>
          <a:p>
            <a:pPr>
              <a:buFont typeface="Arial" pitchFamily="34" charset="0"/>
              <a:buChar char="•"/>
            </a:pPr>
            <a:r>
              <a:rPr lang="en-US" dirty="0" err="1" smtClean="0"/>
              <a:t>Spartacist</a:t>
            </a:r>
            <a:r>
              <a:rPr lang="en-US" dirty="0" smtClean="0"/>
              <a:t> revolt seized power in </a:t>
            </a:r>
            <a:r>
              <a:rPr lang="en-US" dirty="0" err="1" smtClean="0"/>
              <a:t>bavaria</a:t>
            </a:r>
            <a:r>
              <a:rPr lang="en-US" dirty="0" smtClean="0"/>
              <a:t> </a:t>
            </a:r>
            <a:r>
              <a:rPr lang="en-US" dirty="0" err="1" smtClean="0"/>
              <a:t>april</a:t>
            </a:r>
            <a:r>
              <a:rPr lang="en-US" dirty="0" smtClean="0"/>
              <a:t> 1919—3 week rule led to decade long hysterical fear of communism</a:t>
            </a:r>
          </a:p>
          <a:p>
            <a:pPr>
              <a:buFont typeface="Arial" pitchFamily="34" charset="0"/>
              <a:buChar char="•"/>
            </a:pPr>
            <a:r>
              <a:rPr lang="en-US" dirty="0" smtClean="0"/>
              <a:t>Hitler joined </a:t>
            </a:r>
            <a:r>
              <a:rPr lang="en-US" dirty="0" err="1" smtClean="0"/>
              <a:t>Deutsches</a:t>
            </a:r>
            <a:r>
              <a:rPr lang="en-US" dirty="0" smtClean="0"/>
              <a:t> </a:t>
            </a:r>
            <a:r>
              <a:rPr lang="en-US" dirty="0" err="1" smtClean="0"/>
              <a:t>Arbeit</a:t>
            </a:r>
            <a:r>
              <a:rPr lang="en-US" dirty="0" smtClean="0"/>
              <a:t> </a:t>
            </a:r>
            <a:r>
              <a:rPr lang="en-US" dirty="0" err="1" smtClean="0"/>
              <a:t>Partei</a:t>
            </a:r>
            <a:r>
              <a:rPr lang="en-US" dirty="0" smtClean="0"/>
              <a:t> in 1919, soon became indispensable as orator</a:t>
            </a:r>
          </a:p>
          <a:p>
            <a:pPr>
              <a:buFont typeface="Arial" pitchFamily="34" charset="0"/>
              <a:buChar char="•"/>
            </a:pPr>
            <a:r>
              <a:rPr lang="en-US" dirty="0" smtClean="0"/>
              <a:t>Fuhrer of party and elimination of internal party democracy just by threatening to resign—turned it into </a:t>
            </a:r>
            <a:r>
              <a:rPr lang="en-US" dirty="0" err="1" smtClean="0"/>
              <a:t>nsdap</a:t>
            </a:r>
            <a:r>
              <a:rPr lang="en-US" dirty="0" smtClean="0"/>
              <a:t> or </a:t>
            </a:r>
            <a:r>
              <a:rPr lang="en-US" dirty="0" err="1" smtClean="0"/>
              <a:t>nazi</a:t>
            </a:r>
            <a:r>
              <a:rPr lang="en-US" dirty="0" smtClean="0"/>
              <a:t> to increase appeal to both nationalists and socialists</a:t>
            </a:r>
          </a:p>
          <a:p>
            <a:pPr>
              <a:buFont typeface="Arial" pitchFamily="34" charset="0"/>
              <a:buChar char="•"/>
            </a:pPr>
            <a:r>
              <a:rPr lang="en-US" dirty="0" smtClean="0"/>
              <a:t>1923 beer hall putsch in </a:t>
            </a:r>
            <a:r>
              <a:rPr lang="en-US" dirty="0" err="1" smtClean="0"/>
              <a:t>munich</a:t>
            </a:r>
            <a:r>
              <a:rPr lang="en-US" dirty="0" smtClean="0"/>
              <a:t> unsuccessful as local government and police didn’t remain passive—</a:t>
            </a:r>
            <a:r>
              <a:rPr lang="en-US" dirty="0" err="1" smtClean="0"/>
              <a:t>hitler</a:t>
            </a:r>
            <a:r>
              <a:rPr lang="en-US" dirty="0" smtClean="0"/>
              <a:t> imprisoned</a:t>
            </a:r>
          </a:p>
          <a:p>
            <a:pPr>
              <a:buFont typeface="Arial" pitchFamily="34" charset="0"/>
              <a:buChar char="•"/>
            </a:pPr>
            <a:r>
              <a:rPr lang="en-US" dirty="0" smtClean="0"/>
              <a:t>Highly publicized trial used to denounce the </a:t>
            </a:r>
            <a:r>
              <a:rPr lang="en-US" dirty="0" err="1" smtClean="0"/>
              <a:t>november</a:t>
            </a:r>
            <a:r>
              <a:rPr lang="en-US" dirty="0" smtClean="0"/>
              <a:t> criminals, lightest possible sentence given to </a:t>
            </a:r>
            <a:r>
              <a:rPr lang="en-US" dirty="0" err="1" smtClean="0"/>
              <a:t>hitler</a:t>
            </a:r>
            <a:endParaRPr lang="en-US" dirty="0" smtClean="0"/>
          </a:p>
          <a:p>
            <a:pPr>
              <a:buFont typeface="Arial" pitchFamily="34" charset="0"/>
              <a:buChar char="•"/>
            </a:pPr>
            <a:r>
              <a:rPr lang="en-US" dirty="0" smtClean="0"/>
              <a:t>Prison gave time to reflect on tactics, wrote </a:t>
            </a:r>
            <a:r>
              <a:rPr lang="en-US" dirty="0" err="1" smtClean="0"/>
              <a:t>mein</a:t>
            </a:r>
            <a:r>
              <a:rPr lang="en-US" dirty="0" smtClean="0"/>
              <a:t> </a:t>
            </a:r>
            <a:r>
              <a:rPr lang="en-US" dirty="0" err="1" smtClean="0"/>
              <a:t>kampf</a:t>
            </a:r>
            <a:endParaRPr lang="en-US" dirty="0" smtClean="0"/>
          </a:p>
          <a:p>
            <a:pPr>
              <a:buFont typeface="Arial" pitchFamily="34" charset="0"/>
              <a:buChar char="•"/>
            </a:pPr>
            <a:r>
              <a:rPr lang="en-US" dirty="0" smtClean="0"/>
              <a:t>Hitler released in 1925—things had changed, more prosperity, new stable currency, unemployment and political extremism declining (</a:t>
            </a:r>
            <a:r>
              <a:rPr lang="en-US" dirty="0" err="1" smtClean="0"/>
              <a:t>dawes</a:t>
            </a:r>
            <a:r>
              <a:rPr lang="en-US" dirty="0" smtClean="0"/>
              <a:t> and young plan, </a:t>
            </a:r>
            <a:r>
              <a:rPr lang="en-US" dirty="0" err="1" smtClean="0"/>
              <a:t>stresseman’s</a:t>
            </a:r>
            <a:r>
              <a:rPr lang="en-US" dirty="0" smtClean="0"/>
              <a:t> cooperation, general economic upturn)</a:t>
            </a:r>
          </a:p>
          <a:p>
            <a:pPr>
              <a:buFont typeface="Arial" pitchFamily="34" charset="0"/>
              <a:buChar char="•"/>
            </a:pPr>
            <a:r>
              <a:rPr lang="en-US" dirty="0" smtClean="0"/>
              <a:t>Hindenburg elected president—he was conservative monarchist war hero—conservatives were more willing to accept republic, but Hindenburg was on verge of senility in crucial year of 1932</a:t>
            </a:r>
          </a:p>
          <a:p>
            <a:pPr>
              <a:buFont typeface="Arial" pitchFamily="34" charset="0"/>
              <a:buChar char="•"/>
            </a:pPr>
            <a:r>
              <a:rPr lang="en-US" dirty="0" smtClean="0"/>
              <a:t>Hitler realized coup not possible, power must be legally gotten. Acted rationally in restraining overanxious supporters</a:t>
            </a:r>
          </a:p>
          <a:p>
            <a:pPr>
              <a:buFont typeface="Arial" pitchFamily="34" charset="0"/>
              <a:buChar char="•"/>
            </a:pPr>
            <a:r>
              <a:rPr lang="en-US" dirty="0" smtClean="0"/>
              <a:t>Growth of party 1925-29 very slow, party revenues very limited, partly due to ban on Hitler giving speeches</a:t>
            </a:r>
          </a:p>
          <a:p>
            <a:pPr>
              <a:buFont typeface="Arial" pitchFamily="34" charset="0"/>
              <a:buChar char="•"/>
            </a:pPr>
            <a:r>
              <a:rPr lang="en-US" dirty="0" smtClean="0"/>
              <a:t>But this time was not wasted, </a:t>
            </a:r>
            <a:r>
              <a:rPr lang="en-US" dirty="0" err="1" smtClean="0"/>
              <a:t>hitler</a:t>
            </a:r>
            <a:r>
              <a:rPr lang="en-US" dirty="0" smtClean="0"/>
              <a:t> created or enlarged various subsidiary organizations—</a:t>
            </a:r>
            <a:r>
              <a:rPr lang="en-US" dirty="0" err="1" smtClean="0"/>
              <a:t>sturmabteilung</a:t>
            </a:r>
            <a:r>
              <a:rPr lang="en-US" dirty="0" smtClean="0"/>
              <a:t>, </a:t>
            </a:r>
            <a:r>
              <a:rPr lang="en-US" dirty="0" err="1" smtClean="0"/>
              <a:t>hitler</a:t>
            </a:r>
            <a:r>
              <a:rPr lang="en-US" dirty="0" smtClean="0"/>
              <a:t> youth, school children’s league, student league for </a:t>
            </a:r>
            <a:r>
              <a:rPr lang="en-US" dirty="0" err="1" smtClean="0"/>
              <a:t>uni</a:t>
            </a:r>
            <a:r>
              <a:rPr lang="en-US" dirty="0" smtClean="0"/>
              <a:t> students</a:t>
            </a:r>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Various organizations for lawyers, physicians, women, peasants and industrial workers</a:t>
            </a:r>
          </a:p>
          <a:p>
            <a:pPr>
              <a:buFont typeface="Arial" pitchFamily="34" charset="0"/>
              <a:buChar char="•"/>
            </a:pPr>
            <a:r>
              <a:rPr lang="en-US" dirty="0" smtClean="0"/>
              <a:t>Appealed to many different demographic groups—totalitarian mass party, state within state, place for everyone</a:t>
            </a:r>
          </a:p>
          <a:p>
            <a:pPr>
              <a:buFont typeface="Arial" pitchFamily="34" charset="0"/>
              <a:buChar char="•"/>
            </a:pPr>
            <a:r>
              <a:rPr lang="en-US" dirty="0" smtClean="0"/>
              <a:t>Only party to appeal to voters across class lines aside from catholic center party</a:t>
            </a:r>
          </a:p>
          <a:p>
            <a:pPr>
              <a:buFont typeface="Arial" pitchFamily="34" charset="0"/>
              <a:buChar char="•"/>
            </a:pPr>
            <a:r>
              <a:rPr lang="en-US" dirty="0" smtClean="0"/>
              <a:t>Party membership boomed with onslaught of depression—1.4 million unemployed mid 1929</a:t>
            </a:r>
          </a:p>
          <a:p>
            <a:pPr>
              <a:buFont typeface="Arial" pitchFamily="34" charset="0"/>
              <a:buChar char="•"/>
            </a:pPr>
            <a:r>
              <a:rPr lang="en-US" dirty="0" smtClean="0"/>
              <a:t>Mid 1932 unemployment peaked at 6.2 million unemployed—50% of industrial workers</a:t>
            </a:r>
          </a:p>
          <a:p>
            <a:pPr>
              <a:buFont typeface="Arial" pitchFamily="34" charset="0"/>
              <a:buChar char="•"/>
            </a:pPr>
            <a:r>
              <a:rPr lang="en-US" dirty="0" smtClean="0"/>
              <a:t>Nazi vote shot up—</a:t>
            </a:r>
            <a:r>
              <a:rPr lang="en-US" dirty="0" err="1" smtClean="0"/>
              <a:t>hitler</a:t>
            </a:r>
            <a:r>
              <a:rPr lang="en-US" dirty="0" smtClean="0"/>
              <a:t> spoke in semi-religious terms of renewing </a:t>
            </a:r>
            <a:r>
              <a:rPr lang="en-US" dirty="0" err="1" smtClean="0"/>
              <a:t>german</a:t>
            </a:r>
            <a:r>
              <a:rPr lang="en-US" dirty="0" smtClean="0"/>
              <a:t> unity, pride and greatness</a:t>
            </a:r>
            <a:r>
              <a:rPr lang="en-IN" dirty="0" smtClean="0"/>
              <a:t>, promised whole new system of government not just change in government</a:t>
            </a:r>
          </a:p>
          <a:p>
            <a:pPr>
              <a:buFont typeface="Arial" pitchFamily="34" charset="0"/>
              <a:buChar char="•"/>
            </a:pPr>
            <a:r>
              <a:rPr lang="en-US" dirty="0" smtClean="0"/>
              <a:t>“National socialism means peace,” even anti-</a:t>
            </a:r>
            <a:r>
              <a:rPr lang="en-US" dirty="0" err="1" smtClean="0"/>
              <a:t>semitism</a:t>
            </a:r>
            <a:r>
              <a:rPr lang="en-US" dirty="0" smtClean="0"/>
              <a:t> toned down</a:t>
            </a:r>
          </a:p>
          <a:p>
            <a:pPr>
              <a:buFont typeface="Arial" pitchFamily="34" charset="0"/>
              <a:buChar char="•"/>
            </a:pPr>
            <a:r>
              <a:rPr lang="en-US" dirty="0" smtClean="0"/>
              <a:t>Numerous party rallies</a:t>
            </a:r>
          </a:p>
          <a:p>
            <a:pPr>
              <a:buFont typeface="Arial" pitchFamily="34" charset="0"/>
              <a:buChar char="•"/>
            </a:pPr>
            <a:r>
              <a:rPr lang="en-US" dirty="0" smtClean="0"/>
              <a:t>German social democrats were moderate and democratic in practice but retained radical </a:t>
            </a:r>
            <a:r>
              <a:rPr lang="en-US" dirty="0" err="1" smtClean="0"/>
              <a:t>marxist</a:t>
            </a:r>
            <a:r>
              <a:rPr lang="en-US" dirty="0" smtClean="0"/>
              <a:t> vocabulary—alienated bourgeoisie</a:t>
            </a:r>
          </a:p>
          <a:p>
            <a:pPr>
              <a:buFont typeface="Arial" pitchFamily="34" charset="0"/>
              <a:buChar char="•"/>
            </a:pPr>
            <a:r>
              <a:rPr lang="en-US" dirty="0" smtClean="0"/>
              <a:t>Social democrats didn’t offer practical solutions, lacked real political program, driven illegally from government by chancellor von </a:t>
            </a:r>
            <a:r>
              <a:rPr lang="en-US" dirty="0" err="1" smtClean="0"/>
              <a:t>papen</a:t>
            </a:r>
            <a:r>
              <a:rPr lang="en-US" dirty="0" smtClean="0"/>
              <a:t>, but didn’t resist</a:t>
            </a:r>
          </a:p>
          <a:p>
            <a:pPr>
              <a:buFont typeface="Arial" pitchFamily="34" charset="0"/>
              <a:buChar char="•"/>
            </a:pPr>
            <a:r>
              <a:rPr lang="en-US" dirty="0" smtClean="0"/>
              <a:t>German communists ordered by Stalin not to collaborate with social democrats and to vote with </a:t>
            </a:r>
            <a:r>
              <a:rPr lang="en-US" dirty="0" err="1" smtClean="0"/>
              <a:t>nazis</a:t>
            </a:r>
            <a:r>
              <a:rPr lang="en-US" dirty="0" smtClean="0"/>
              <a:t> in </a:t>
            </a:r>
            <a:r>
              <a:rPr lang="en-US" dirty="0" err="1" smtClean="0"/>
              <a:t>reichstag</a:t>
            </a:r>
            <a:r>
              <a:rPr lang="en-US" dirty="0" smtClean="0"/>
              <a:t> on various issues</a:t>
            </a:r>
          </a:p>
          <a:p>
            <a:pPr>
              <a:buFont typeface="Arial" pitchFamily="34" charset="0"/>
              <a:buChar char="•"/>
            </a:pPr>
            <a:r>
              <a:rPr lang="en-US" dirty="0" smtClean="0"/>
              <a:t>KPD benefitted from depression as well—served as bogeyman for </a:t>
            </a:r>
            <a:r>
              <a:rPr lang="en-US" dirty="0" err="1" smtClean="0"/>
              <a:t>nazi</a:t>
            </a:r>
            <a:r>
              <a:rPr lang="en-US" dirty="0" smtClean="0"/>
              <a:t> propaganda</a:t>
            </a:r>
          </a:p>
          <a:p>
            <a:pPr>
              <a:buFont typeface="Arial" pitchFamily="34" charset="0"/>
              <a:buChar char="•"/>
            </a:pPr>
            <a:r>
              <a:rPr lang="en-US" dirty="0" smtClean="0"/>
              <a:t>Together with socialists, </a:t>
            </a:r>
            <a:r>
              <a:rPr lang="en-US" dirty="0" err="1" smtClean="0"/>
              <a:t>kpd</a:t>
            </a:r>
            <a:r>
              <a:rPr lang="en-US" dirty="0" smtClean="0"/>
              <a:t> had largest vote—</a:t>
            </a:r>
            <a:r>
              <a:rPr lang="en-US" dirty="0" err="1" smtClean="0"/>
              <a:t>nazies</a:t>
            </a:r>
            <a:r>
              <a:rPr lang="en-US" dirty="0" smtClean="0"/>
              <a:t> argued </a:t>
            </a:r>
            <a:r>
              <a:rPr lang="en-US" dirty="0" err="1" smtClean="0"/>
              <a:t>germans</a:t>
            </a:r>
            <a:r>
              <a:rPr lang="en-US" dirty="0" smtClean="0"/>
              <a:t> had only 2 options, communism or themselves</a:t>
            </a:r>
          </a:p>
          <a:p>
            <a:pPr>
              <a:buFont typeface="Arial" pitchFamily="34" charset="0"/>
              <a:buChar char="•"/>
            </a:pPr>
            <a:r>
              <a:rPr lang="en-US" dirty="0" smtClean="0"/>
              <a:t>Conservative politicians like von </a:t>
            </a:r>
            <a:r>
              <a:rPr lang="en-US" dirty="0" err="1" smtClean="0"/>
              <a:t>papen</a:t>
            </a:r>
            <a:r>
              <a:rPr lang="en-US" dirty="0" smtClean="0"/>
              <a:t> assumed </a:t>
            </a:r>
            <a:r>
              <a:rPr lang="en-US" dirty="0" err="1" smtClean="0"/>
              <a:t>hitler</a:t>
            </a:r>
            <a:r>
              <a:rPr lang="en-US" dirty="0" smtClean="0"/>
              <a:t> could be controlled by conservative interests</a:t>
            </a:r>
          </a:p>
          <a:p>
            <a:pPr>
              <a:buFont typeface="Arial" pitchFamily="34" charset="0"/>
              <a:buChar char="•"/>
            </a:pPr>
            <a:r>
              <a:rPr lang="en-US" dirty="0" smtClean="0"/>
              <a:t>Hindenburg appointed </a:t>
            </a:r>
            <a:r>
              <a:rPr lang="en-US" dirty="0" err="1" smtClean="0"/>
              <a:t>hitler</a:t>
            </a:r>
            <a:r>
              <a:rPr lang="en-US" dirty="0" smtClean="0"/>
              <a:t> as chancellor 1933, cabinet with </a:t>
            </a:r>
            <a:r>
              <a:rPr lang="en-US" dirty="0" err="1" smtClean="0"/>
              <a:t>nazi</a:t>
            </a:r>
            <a:r>
              <a:rPr lang="en-US" dirty="0" smtClean="0"/>
              <a:t> minority</a:t>
            </a:r>
          </a:p>
          <a:p>
            <a:pPr>
              <a:buFont typeface="Arial" pitchFamily="34" charset="0"/>
              <a:buChar char="•"/>
            </a:pPr>
            <a:r>
              <a:rPr lang="en-US" dirty="0" smtClean="0"/>
              <a:t>Hitler immediately announced elections despite his promise not to, confident that </a:t>
            </a:r>
            <a:r>
              <a:rPr lang="en-US" dirty="0" err="1" smtClean="0"/>
              <a:t>nazi</a:t>
            </a:r>
            <a:r>
              <a:rPr lang="en-US" dirty="0" smtClean="0"/>
              <a:t> popularity and control of police would give absolute majority and allow him to override </a:t>
            </a:r>
            <a:r>
              <a:rPr lang="en-US" dirty="0" err="1" smtClean="0"/>
              <a:t>reichstag</a:t>
            </a:r>
            <a:r>
              <a:rPr lang="en-US" dirty="0" smtClean="0"/>
              <a:t> and president</a:t>
            </a:r>
          </a:p>
          <a:p>
            <a:pPr>
              <a:buFont typeface="Arial" pitchFamily="34" charset="0"/>
              <a:buChar char="•"/>
            </a:pP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Week before election, </a:t>
            </a:r>
            <a:r>
              <a:rPr lang="en-US" dirty="0" err="1" smtClean="0"/>
              <a:t>reichstag</a:t>
            </a:r>
            <a:r>
              <a:rPr lang="en-US" dirty="0" smtClean="0"/>
              <a:t> fire—alleged communist conspiracy</a:t>
            </a:r>
          </a:p>
          <a:p>
            <a:pPr>
              <a:buFont typeface="Arial" pitchFamily="34" charset="0"/>
              <a:buChar char="•"/>
            </a:pPr>
            <a:r>
              <a:rPr lang="en-US" dirty="0" smtClean="0"/>
              <a:t>Hitler was granted emergency powers, outlawed communist party, revoked constitutional civil liberties and ruled by decree</a:t>
            </a:r>
          </a:p>
          <a:p>
            <a:pPr>
              <a:buFont typeface="Arial" pitchFamily="34" charset="0"/>
              <a:buChar char="•"/>
            </a:pPr>
            <a:r>
              <a:rPr lang="en-US" dirty="0" smtClean="0"/>
              <a:t>Enabling law passed for 4 years (never lifted) with help of catholic party</a:t>
            </a:r>
          </a:p>
          <a:p>
            <a:pPr>
              <a:buFont typeface="Arial" pitchFamily="34" charset="0"/>
              <a:buChar char="•"/>
            </a:pPr>
            <a:r>
              <a:rPr lang="en-US" dirty="0" smtClean="0"/>
              <a:t>Six month long </a:t>
            </a:r>
            <a:r>
              <a:rPr lang="en-US" dirty="0" err="1" smtClean="0"/>
              <a:t>Gleichschaltung</a:t>
            </a:r>
            <a:r>
              <a:rPr lang="en-US" dirty="0" smtClean="0"/>
              <a:t>—elimination of all political parties, censorship of mass media, political opponents imprisoned, independent trade unions outlawed, federal states robbed of autonomy, purged high level civil service of </a:t>
            </a:r>
            <a:r>
              <a:rPr lang="en-US" dirty="0" err="1" smtClean="0"/>
              <a:t>jews</a:t>
            </a:r>
            <a:r>
              <a:rPr lang="en-US" dirty="0" smtClean="0"/>
              <a:t> and anti-</a:t>
            </a:r>
            <a:r>
              <a:rPr lang="en-US" dirty="0" err="1" smtClean="0"/>
              <a:t>nazis</a:t>
            </a:r>
            <a:r>
              <a:rPr lang="en-US" dirty="0" smtClean="0"/>
              <a:t>, destroyed independence of judiciary</a:t>
            </a:r>
          </a:p>
          <a:p>
            <a:pPr>
              <a:buFont typeface="Arial" pitchFamily="34" charset="0"/>
              <a:buChar char="•"/>
            </a:pPr>
            <a:r>
              <a:rPr lang="en-US" dirty="0" smtClean="0"/>
              <a:t>SA became threat to security and stability—night of long knives in 1934—50 leaders executed</a:t>
            </a:r>
          </a:p>
          <a:p>
            <a:pPr>
              <a:buFont typeface="Arial" pitchFamily="34" charset="0"/>
              <a:buChar char="•"/>
            </a:pPr>
            <a:r>
              <a:rPr lang="en-US" dirty="0" smtClean="0"/>
              <a:t>President </a:t>
            </a:r>
            <a:r>
              <a:rPr lang="en-US" dirty="0" err="1" smtClean="0"/>
              <a:t>hindenburg</a:t>
            </a:r>
            <a:r>
              <a:rPr lang="en-US" dirty="0" smtClean="0"/>
              <a:t> died august 1934—hitler now </a:t>
            </a:r>
            <a:r>
              <a:rPr lang="en-US" dirty="0" err="1" smtClean="0"/>
              <a:t>fuhrer</a:t>
            </a:r>
            <a:r>
              <a:rPr lang="en-US" dirty="0" smtClean="0"/>
              <a:t>, i.e. </a:t>
            </a:r>
            <a:r>
              <a:rPr lang="en-US" dirty="0" err="1" smtClean="0"/>
              <a:t>pres+chancellor</a:t>
            </a:r>
            <a:r>
              <a:rPr lang="en-US" dirty="0" smtClean="0"/>
              <a:t>, head of army, required all soldiers to swear oath of allegiance to him</a:t>
            </a:r>
          </a:p>
          <a:p>
            <a:pPr>
              <a:buFont typeface="Arial" pitchFamily="34" charset="0"/>
              <a:buChar char="•"/>
            </a:pPr>
            <a:endParaRPr lang="en-US" dirty="0" smtClean="0"/>
          </a:p>
          <a:p>
            <a:r>
              <a:rPr lang="en-US" dirty="0" smtClean="0"/>
              <a:t>Economy</a:t>
            </a:r>
          </a:p>
          <a:p>
            <a:r>
              <a:rPr lang="en-US" dirty="0" smtClean="0"/>
              <a:t>Soviet Russia</a:t>
            </a:r>
          </a:p>
          <a:p>
            <a:pPr>
              <a:buFont typeface="Arial" pitchFamily="34" charset="0"/>
              <a:buChar char="•"/>
            </a:pPr>
            <a:r>
              <a:rPr lang="en-US" dirty="0" smtClean="0"/>
              <a:t>Achilles heal was agriculture</a:t>
            </a:r>
          </a:p>
          <a:p>
            <a:pPr>
              <a:buFont typeface="Arial" pitchFamily="34" charset="0"/>
              <a:buChar char="•"/>
            </a:pPr>
            <a:r>
              <a:rPr lang="en-US" dirty="0" smtClean="0"/>
              <a:t>Allowing peasants to confiscate lands of nobles only temporary expedient to gain power</a:t>
            </a:r>
          </a:p>
          <a:p>
            <a:pPr>
              <a:buFont typeface="Arial" pitchFamily="34" charset="0"/>
              <a:buChar char="•"/>
            </a:pPr>
            <a:r>
              <a:rPr lang="en-US" dirty="0" smtClean="0"/>
              <a:t>Productivity declining in 1920s—small peasant farms less efficient</a:t>
            </a:r>
          </a:p>
          <a:p>
            <a:pPr>
              <a:buFont typeface="Arial" pitchFamily="34" charset="0"/>
              <a:buChar char="•"/>
            </a:pPr>
            <a:r>
              <a:rPr lang="en-US" dirty="0" smtClean="0"/>
              <a:t>NEP an embarrassment to party</a:t>
            </a:r>
          </a:p>
          <a:p>
            <a:pPr>
              <a:buFont typeface="Arial" pitchFamily="34" charset="0"/>
              <a:buChar char="•"/>
            </a:pPr>
            <a:r>
              <a:rPr lang="en-US" dirty="0" smtClean="0"/>
              <a:t>1926-7 kulaks saw price of produce cut by 20%--most efficient farmers lost incentive to produce</a:t>
            </a:r>
          </a:p>
          <a:p>
            <a:pPr>
              <a:buFont typeface="Arial" pitchFamily="34" charset="0"/>
              <a:buChar char="•"/>
            </a:pPr>
            <a:r>
              <a:rPr lang="en-US" dirty="0" smtClean="0"/>
              <a:t>1928 prices paid to peasants not enough to cover cost of production</a:t>
            </a:r>
          </a:p>
          <a:p>
            <a:pPr>
              <a:buFont typeface="Arial" pitchFamily="34" charset="0"/>
              <a:buChar char="•"/>
            </a:pPr>
            <a:r>
              <a:rPr lang="en-US" dirty="0" smtClean="0"/>
              <a:t>Collectivization would put crop under party control—peasants no longer able to withhold crop from market</a:t>
            </a:r>
          </a:p>
          <a:p>
            <a:pPr>
              <a:buFont typeface="Arial" pitchFamily="34" charset="0"/>
              <a:buChar char="•"/>
            </a:pPr>
            <a:r>
              <a:rPr lang="en-US" dirty="0" smtClean="0"/>
              <a:t>Government could buy crop at artificially low prices, sell surplus—huge profits, needed to industrialize</a:t>
            </a:r>
          </a:p>
          <a:p>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Attacking kulaks removed natural leaders</a:t>
            </a:r>
          </a:p>
          <a:p>
            <a:pPr>
              <a:buFont typeface="Arial" pitchFamily="34" charset="0"/>
              <a:buChar char="•"/>
            </a:pPr>
            <a:r>
              <a:rPr lang="en-US" dirty="0" smtClean="0"/>
              <a:t>250, 000 collective farms easier to monitor than 25 million small ones</a:t>
            </a:r>
          </a:p>
          <a:p>
            <a:pPr>
              <a:buFont typeface="Arial" pitchFamily="34" charset="0"/>
              <a:buChar char="•"/>
            </a:pPr>
            <a:r>
              <a:rPr lang="en-US" dirty="0" smtClean="0"/>
              <a:t>1</a:t>
            </a:r>
            <a:r>
              <a:rPr lang="en-US" baseline="30000" dirty="0" smtClean="0"/>
              <a:t>st</a:t>
            </a:r>
            <a:r>
              <a:rPr lang="en-US" dirty="0" smtClean="0"/>
              <a:t> 5 year plan—called for collectivization—</a:t>
            </a:r>
            <a:r>
              <a:rPr lang="en-US" dirty="0" err="1" smtClean="0"/>
              <a:t>dekulakization</a:t>
            </a:r>
            <a:r>
              <a:rPr lang="en-US" dirty="0" smtClean="0"/>
              <a:t>—get rid of “rotten liberalism” and “bourgeois humanitarianism”</a:t>
            </a:r>
          </a:p>
          <a:p>
            <a:pPr>
              <a:buFont typeface="Arial" pitchFamily="34" charset="0"/>
              <a:buChar char="•"/>
            </a:pPr>
            <a:r>
              <a:rPr lang="en-US" dirty="0" smtClean="0"/>
              <a:t>10-12 million deported to labor camps (gulags)</a:t>
            </a:r>
          </a:p>
          <a:p>
            <a:pPr>
              <a:buFont typeface="Arial" pitchFamily="34" charset="0"/>
              <a:buChar char="•"/>
            </a:pPr>
            <a:r>
              <a:rPr lang="en-US" dirty="0" smtClean="0"/>
              <a:t>End of 1931 famine in </a:t>
            </a:r>
            <a:r>
              <a:rPr lang="en-US" dirty="0" err="1" smtClean="0"/>
              <a:t>ukraine</a:t>
            </a:r>
            <a:r>
              <a:rPr lang="en-US" dirty="0" smtClean="0"/>
              <a:t> and Caucasus isthmus</a:t>
            </a:r>
          </a:p>
          <a:p>
            <a:pPr>
              <a:buFont typeface="Arial" pitchFamily="34" charset="0"/>
              <a:buChar char="•"/>
            </a:pPr>
            <a:r>
              <a:rPr lang="en-US" dirty="0" smtClean="0"/>
              <a:t>Not due to small harvests but because of grain procuring policy </a:t>
            </a:r>
            <a:endParaRPr lang="en-IN" dirty="0" smtClean="0"/>
          </a:p>
          <a:p>
            <a:pPr>
              <a:buFont typeface="Arial" pitchFamily="34" charset="0"/>
              <a:buChar char="•"/>
            </a:pPr>
            <a:r>
              <a:rPr lang="en-US" dirty="0" smtClean="0"/>
              <a:t>End of 1932 domestic passports introduced but denied to peasants</a:t>
            </a:r>
          </a:p>
          <a:p>
            <a:pPr>
              <a:buFont typeface="Arial" pitchFamily="34" charset="0"/>
              <a:buChar char="•"/>
            </a:pPr>
            <a:r>
              <a:rPr lang="en-US" dirty="0" smtClean="0"/>
              <a:t>Ukrainians told there were “bourgeois nationalists” in their midst responsible for food shortages</a:t>
            </a:r>
          </a:p>
          <a:p>
            <a:pPr>
              <a:buFont typeface="Arial" pitchFamily="34" charset="0"/>
              <a:buChar char="•"/>
            </a:pPr>
            <a:r>
              <a:rPr lang="en-US" dirty="0" smtClean="0"/>
              <a:t>Even mention of famine avoided—those who mentioned it, imprisoned/killed</a:t>
            </a:r>
          </a:p>
          <a:p>
            <a:pPr>
              <a:buFont typeface="Arial" pitchFamily="34" charset="0"/>
              <a:buChar char="•"/>
            </a:pPr>
            <a:r>
              <a:rPr lang="en-US" dirty="0" smtClean="0"/>
              <a:t>Foreign visitors only allowed to see model collective farms and foreign journalists’ articles were censored before leaving or else their visas were taken away</a:t>
            </a:r>
          </a:p>
          <a:p>
            <a:pPr>
              <a:buFont typeface="Arial" pitchFamily="34" charset="0"/>
              <a:buChar char="•"/>
            </a:pPr>
            <a:r>
              <a:rPr lang="en-US" dirty="0" smtClean="0"/>
              <a:t>Food relief not permitted to </a:t>
            </a:r>
            <a:r>
              <a:rPr lang="en-US" dirty="0" err="1" smtClean="0"/>
              <a:t>ukraine</a:t>
            </a:r>
            <a:r>
              <a:rPr lang="en-US" dirty="0" smtClean="0"/>
              <a:t>, </a:t>
            </a:r>
            <a:r>
              <a:rPr lang="en-US" dirty="0" err="1" smtClean="0"/>
              <a:t>ukrainian</a:t>
            </a:r>
            <a:r>
              <a:rPr lang="en-US" dirty="0" smtClean="0"/>
              <a:t> intelligentsia (especially authors) attacked</a:t>
            </a:r>
          </a:p>
          <a:p>
            <a:pPr>
              <a:buFont typeface="Arial" pitchFamily="34" charset="0"/>
              <a:buChar char="•"/>
            </a:pPr>
            <a:r>
              <a:rPr lang="en-US" dirty="0" smtClean="0"/>
              <a:t>1928-1933 grain production declined from index of 100 to 81.5</a:t>
            </a:r>
          </a:p>
          <a:p>
            <a:pPr>
              <a:buFont typeface="Arial" pitchFamily="34" charset="0"/>
              <a:buChar char="•"/>
            </a:pPr>
            <a:r>
              <a:rPr lang="en-US" dirty="0" smtClean="0"/>
              <a:t>Local officials accused of causing problems—”dizzy with success”</a:t>
            </a:r>
          </a:p>
          <a:p>
            <a:pPr>
              <a:buFont typeface="Arial" pitchFamily="34" charset="0"/>
              <a:buChar char="•"/>
            </a:pPr>
            <a:r>
              <a:rPr lang="en-US" dirty="0" smtClean="0"/>
              <a:t>End of 1934, 90% of sown acreage on 240000 collective farms—collectivization a failure because most productive peasants gone, industrial base too small to provide modern machinery, autonomy of management limited (couldn’t take initiatives to adjust to situation)</a:t>
            </a:r>
          </a:p>
          <a:p>
            <a:pPr>
              <a:buFont typeface="Arial" pitchFamily="34" charset="0"/>
              <a:buChar char="•"/>
            </a:pPr>
            <a:r>
              <a:rPr lang="en-US" dirty="0" smtClean="0"/>
              <a:t>Inadequate resources, unrealistic quotas, hostile peasants—farm managers simply invented production figures</a:t>
            </a:r>
          </a:p>
          <a:p>
            <a:pPr>
              <a:buFont typeface="Arial" pitchFamily="34" charset="0"/>
              <a:buChar char="•"/>
            </a:pPr>
            <a:r>
              <a:rPr lang="en-US" dirty="0" smtClean="0"/>
              <a:t>Only successful aspect was small private plots allowed per family—produced 21.5% of crop</a:t>
            </a:r>
          </a:p>
          <a:p>
            <a:pPr>
              <a:buFont typeface="Arial" pitchFamily="34" charset="0"/>
              <a:buChar char="•"/>
            </a:pPr>
            <a:r>
              <a:rPr lang="en-US" dirty="0" smtClean="0"/>
              <a:t>Average citizen’s diet much worse than in 1928</a:t>
            </a:r>
          </a:p>
          <a:p>
            <a:pPr>
              <a:buFont typeface="Arial" pitchFamily="34" charset="0"/>
              <a:buChar char="•"/>
            </a:pPr>
            <a:r>
              <a:rPr lang="en-US" dirty="0" smtClean="0"/>
              <a:t>5 yr plan’s main focus was industry—unrealistically high targets, but 5yr time span looked long enough to make it seem achievable and short enough to make sacrifices seem temporary</a:t>
            </a:r>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296400" cy="7571303"/>
          </a:xfrm>
          <a:prstGeom prst="rect">
            <a:avLst/>
          </a:prstGeom>
          <a:noFill/>
        </p:spPr>
        <p:txBody>
          <a:bodyPr wrap="square" rtlCol="0">
            <a:spAutoFit/>
          </a:bodyPr>
          <a:lstStyle/>
          <a:p>
            <a:pPr>
              <a:buFont typeface="Arial" pitchFamily="34" charset="0"/>
              <a:buChar char="•"/>
            </a:pPr>
            <a:r>
              <a:rPr lang="en-US" dirty="0" smtClean="0"/>
              <a:t>Genuine enthusiasm—plan had successful psychological impact</a:t>
            </a:r>
          </a:p>
          <a:p>
            <a:pPr>
              <a:buFont typeface="Arial" pitchFamily="34" charset="0"/>
              <a:buChar char="•"/>
            </a:pPr>
            <a:r>
              <a:rPr lang="en-US" dirty="0" smtClean="0"/>
              <a:t>Trade unions lost right to strike and independence and collective bargaining—became government agencies to enforce policies</a:t>
            </a:r>
          </a:p>
          <a:p>
            <a:pPr>
              <a:buFont typeface="Arial" pitchFamily="34" charset="0"/>
              <a:buChar char="•"/>
            </a:pPr>
            <a:r>
              <a:rPr lang="en-US" dirty="0" smtClean="0"/>
              <a:t>Shock brigade groups to set examples for other workers (</a:t>
            </a:r>
            <a:r>
              <a:rPr lang="en-US" dirty="0" err="1" smtClean="0"/>
              <a:t>stakhanovites</a:t>
            </a:r>
            <a:r>
              <a:rPr lang="en-US" dirty="0" smtClean="0"/>
              <a:t>)</a:t>
            </a:r>
          </a:p>
          <a:p>
            <a:pPr>
              <a:buFont typeface="Arial" pitchFamily="34" charset="0"/>
              <a:buChar char="•"/>
            </a:pPr>
            <a:r>
              <a:rPr lang="en-US" dirty="0" smtClean="0"/>
              <a:t>On-the-job discipline enforced by terror</a:t>
            </a:r>
          </a:p>
          <a:p>
            <a:pPr>
              <a:buFont typeface="Arial" pitchFamily="34" charset="0"/>
              <a:buChar char="•"/>
            </a:pPr>
            <a:r>
              <a:rPr lang="en-US" dirty="0" smtClean="0"/>
              <a:t>“wage equalization” under </a:t>
            </a:r>
            <a:r>
              <a:rPr lang="en-US" dirty="0" err="1" smtClean="0"/>
              <a:t>lenin</a:t>
            </a:r>
            <a:r>
              <a:rPr lang="en-US" dirty="0" smtClean="0"/>
              <a:t> denounced—payments for piecework and different salaries for skilled and unskilled workers</a:t>
            </a:r>
          </a:p>
          <a:p>
            <a:pPr>
              <a:buFont typeface="Arial" pitchFamily="34" charset="0"/>
              <a:buChar char="•"/>
            </a:pPr>
            <a:r>
              <a:rPr lang="en-US" dirty="0" smtClean="0"/>
              <a:t>Extreme haste created chaos and inefficiency—dismissal of “bourgeois specialists”=loss of talent (later restored)</a:t>
            </a:r>
          </a:p>
          <a:p>
            <a:pPr>
              <a:buFont typeface="Arial" pitchFamily="34" charset="0"/>
              <a:buChar char="•"/>
            </a:pPr>
            <a:r>
              <a:rPr lang="en-US" dirty="0" smtClean="0"/>
              <a:t>Slave labor wasted on nearly useless projects, e.g. white sea </a:t>
            </a:r>
            <a:r>
              <a:rPr lang="en-US" dirty="0" err="1" smtClean="0"/>
              <a:t>baltic</a:t>
            </a:r>
            <a:r>
              <a:rPr lang="en-US" dirty="0" smtClean="0"/>
              <a:t> canal</a:t>
            </a:r>
          </a:p>
          <a:p>
            <a:pPr>
              <a:buFont typeface="Arial" pitchFamily="34" charset="0"/>
              <a:buChar char="•"/>
            </a:pPr>
            <a:r>
              <a:rPr lang="en-US" dirty="0" smtClean="0"/>
              <a:t>Stalin’s cry of </a:t>
            </a:r>
            <a:r>
              <a:rPr lang="en-US" dirty="0" err="1" smtClean="0"/>
              <a:t>overfulfill</a:t>
            </a:r>
            <a:r>
              <a:rPr lang="en-US" dirty="0" smtClean="0"/>
              <a:t> quotas complete nonsense—could only work with allotted resources</a:t>
            </a:r>
          </a:p>
          <a:p>
            <a:pPr>
              <a:buFont typeface="Arial" pitchFamily="34" charset="0"/>
              <a:buChar char="•"/>
            </a:pPr>
            <a:r>
              <a:rPr lang="en-US" dirty="0" smtClean="0"/>
              <a:t>Hailed as a success a year early—second plan called for restoration of quality</a:t>
            </a:r>
          </a:p>
          <a:p>
            <a:pPr>
              <a:buFont typeface="Arial" pitchFamily="34" charset="0"/>
              <a:buChar char="•"/>
            </a:pPr>
            <a:r>
              <a:rPr lang="en-US" dirty="0" smtClean="0"/>
              <a:t>1929-41 growth by 1.5x, equal to </a:t>
            </a:r>
            <a:r>
              <a:rPr lang="en-US" dirty="0" err="1" smtClean="0"/>
              <a:t>germany</a:t>
            </a:r>
            <a:r>
              <a:rPr lang="en-US" dirty="0" smtClean="0"/>
              <a:t> and less than own growth under NEP</a:t>
            </a:r>
          </a:p>
          <a:p>
            <a:pPr>
              <a:buFont typeface="Arial" pitchFamily="34" charset="0"/>
              <a:buChar char="•"/>
            </a:pPr>
            <a:r>
              <a:rPr lang="en-US" dirty="0" smtClean="0"/>
              <a:t>Lack of consumer goods</a:t>
            </a:r>
          </a:p>
          <a:p>
            <a:pPr>
              <a:buFont typeface="Arial" pitchFamily="34" charset="0"/>
              <a:buChar char="•"/>
            </a:pPr>
            <a:endParaRPr lang="en-US" dirty="0" smtClean="0"/>
          </a:p>
          <a:p>
            <a:r>
              <a:rPr lang="en-US" dirty="0" smtClean="0"/>
              <a:t>Fascist Italy</a:t>
            </a:r>
          </a:p>
          <a:p>
            <a:pPr>
              <a:buFont typeface="Arial" pitchFamily="34" charset="0"/>
              <a:buChar char="•"/>
            </a:pPr>
            <a:r>
              <a:rPr lang="en-US" dirty="0" smtClean="0"/>
              <a:t>Private enterprise continued—little nationalization of property</a:t>
            </a:r>
          </a:p>
          <a:p>
            <a:pPr>
              <a:buFont typeface="Arial" pitchFamily="34" charset="0"/>
              <a:buChar char="•"/>
            </a:pPr>
            <a:r>
              <a:rPr lang="en-US" dirty="0" smtClean="0"/>
              <a:t>Some state control—production in particular industries regulated, distribution, foreign trade, prices and wages</a:t>
            </a:r>
          </a:p>
          <a:p>
            <a:pPr>
              <a:buFont typeface="Arial" pitchFamily="34" charset="0"/>
              <a:buChar char="•"/>
            </a:pPr>
            <a:r>
              <a:rPr lang="en-US" dirty="0" smtClean="0"/>
              <a:t>Supported heavy and basic industries—steel, electricity and chemicals</a:t>
            </a:r>
          </a:p>
          <a:p>
            <a:pPr>
              <a:buFont typeface="Arial" pitchFamily="34" charset="0"/>
              <a:buChar char="•"/>
            </a:pPr>
            <a:r>
              <a:rPr lang="en-US" dirty="0" smtClean="0"/>
              <a:t>But never created complete integrated economic program</a:t>
            </a:r>
          </a:p>
          <a:p>
            <a:pPr>
              <a:buFont typeface="Arial" pitchFamily="34" charset="0"/>
              <a:buChar char="•"/>
            </a:pPr>
            <a:r>
              <a:rPr lang="en-US" dirty="0" smtClean="0"/>
              <a:t>Public works projects—excavation of </a:t>
            </a:r>
            <a:r>
              <a:rPr lang="en-US" dirty="0" err="1" smtClean="0"/>
              <a:t>rome’s</a:t>
            </a:r>
            <a:r>
              <a:rPr lang="en-US" dirty="0" smtClean="0"/>
              <a:t> ruins, aroused pride and nationalism and created work, built avenue connecting coliseum to monument of victor </a:t>
            </a:r>
            <a:r>
              <a:rPr lang="en-US" dirty="0" err="1" smtClean="0"/>
              <a:t>emmanuel</a:t>
            </a:r>
            <a:r>
              <a:rPr lang="en-US" dirty="0" smtClean="0"/>
              <a:t> II, unifier of Italy—ideal for parades, provided workers with sense of community and identity with regime, cleaning up and improving ports and harbors, hydroelectric works, electrifying railway, aqueducts</a:t>
            </a:r>
          </a:p>
          <a:p>
            <a:pPr>
              <a:buFont typeface="Arial" pitchFamily="34" charset="0"/>
              <a:buChar char="•"/>
            </a:pPr>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296400" cy="7294305"/>
          </a:xfrm>
          <a:prstGeom prst="rect">
            <a:avLst/>
          </a:prstGeom>
          <a:noFill/>
        </p:spPr>
        <p:txBody>
          <a:bodyPr wrap="square" rtlCol="0">
            <a:spAutoFit/>
          </a:bodyPr>
          <a:lstStyle/>
          <a:p>
            <a:pPr>
              <a:buFont typeface="Arial" pitchFamily="34" charset="0"/>
              <a:buChar char="•"/>
            </a:pPr>
            <a:r>
              <a:rPr lang="en-US" dirty="0" smtClean="0"/>
              <a:t>Trade unions instruments of government control—handled social security benefits, severance pay, but mainly source of employment for lower middle class </a:t>
            </a:r>
            <a:r>
              <a:rPr lang="en-US" dirty="0" err="1" smtClean="0"/>
              <a:t>bureacrats</a:t>
            </a:r>
            <a:endParaRPr lang="en-US" dirty="0" smtClean="0"/>
          </a:p>
          <a:p>
            <a:pPr>
              <a:buFont typeface="Arial" pitchFamily="34" charset="0"/>
              <a:buChar char="•"/>
            </a:pPr>
            <a:r>
              <a:rPr lang="en-US" dirty="0" smtClean="0"/>
              <a:t>Great depression—autarky, self-sufficiency, but generally counter-productive—new domestic substitute enterprises less efficient than foreign enterprise</a:t>
            </a:r>
          </a:p>
          <a:p>
            <a:pPr>
              <a:buFont typeface="Arial" pitchFamily="34" charset="0"/>
              <a:buChar char="•"/>
            </a:pPr>
            <a:r>
              <a:rPr lang="en-US" dirty="0" smtClean="0"/>
              <a:t>Increase of wheat production reduced need to import cheap </a:t>
            </a:r>
            <a:r>
              <a:rPr lang="en-US" dirty="0" err="1" smtClean="0"/>
              <a:t>american</a:t>
            </a:r>
            <a:r>
              <a:rPr lang="en-US" dirty="0" smtClean="0"/>
              <a:t>/</a:t>
            </a:r>
            <a:r>
              <a:rPr lang="en-US" dirty="0" err="1" smtClean="0"/>
              <a:t>canadian</a:t>
            </a:r>
            <a:r>
              <a:rPr lang="en-US" dirty="0" smtClean="0"/>
              <a:t> grain, but also reduced acreage for vegetables, olives and fruit which were more suitable for climate—overall increase in cost of food</a:t>
            </a:r>
          </a:p>
          <a:p>
            <a:pPr>
              <a:buFont typeface="Arial" pitchFamily="34" charset="0"/>
              <a:buChar char="•"/>
            </a:pPr>
            <a:r>
              <a:rPr lang="en-US" dirty="0" smtClean="0"/>
              <a:t>Government supported share cropping contracts and the homesteading of land-reclamation areas and virtually prohibited migration from rural locales</a:t>
            </a:r>
          </a:p>
          <a:p>
            <a:pPr>
              <a:buFont typeface="Arial" pitchFamily="34" charset="0"/>
              <a:buChar char="•"/>
            </a:pPr>
            <a:r>
              <a:rPr lang="en-US" dirty="0" err="1" smtClean="0"/>
              <a:t>Corporativism</a:t>
            </a:r>
            <a:r>
              <a:rPr lang="en-US" dirty="0" smtClean="0"/>
              <a:t>—evolved from struggle among industrialists, unions, party and state. Designed to settle concrete problems from dissatisfied workers in industry, broadened answer to harsh individualism of capitalism and class warfare of </a:t>
            </a:r>
            <a:r>
              <a:rPr lang="en-US" dirty="0" err="1" smtClean="0"/>
              <a:t>marxism</a:t>
            </a:r>
            <a:endParaRPr lang="en-US" dirty="0" smtClean="0"/>
          </a:p>
          <a:p>
            <a:pPr>
              <a:buFont typeface="Arial" pitchFamily="34" charset="0"/>
              <a:buChar char="•"/>
            </a:pPr>
            <a:r>
              <a:rPr lang="en-US" dirty="0" smtClean="0"/>
              <a:t>1934 employees and management in related industries brought together in 22 corporations, interests harmonized under joint auspices of labor courts</a:t>
            </a:r>
          </a:p>
          <a:p>
            <a:pPr>
              <a:buFont typeface="Arial" pitchFamily="34" charset="0"/>
              <a:buChar char="•"/>
            </a:pPr>
            <a:r>
              <a:rPr lang="en-US" dirty="0" smtClean="0"/>
              <a:t>Each corporate to act as small parliament, with nominal powers to set wages and conditions of employment, attempt to revert to medieval guilds—each corporation had fascist officers from ministry of corporations</a:t>
            </a:r>
          </a:p>
          <a:p>
            <a:pPr>
              <a:buFont typeface="Arial" pitchFamily="34" charset="0"/>
              <a:buChar char="•"/>
            </a:pPr>
            <a:r>
              <a:rPr lang="en-US" dirty="0" smtClean="0"/>
              <a:t>But big industrialists prevented meaningful implementation, so corporations had little authority and no autonomy. Meetings had academic character, any rules only implemented if approved by </a:t>
            </a:r>
            <a:r>
              <a:rPr lang="en-US" dirty="0" err="1" smtClean="0"/>
              <a:t>mussolini</a:t>
            </a:r>
            <a:r>
              <a:rPr lang="en-US" dirty="0" smtClean="0"/>
              <a:t>. Benefitted only fascist party members who got jobs and big business and landlords who no longer feared strikes</a:t>
            </a:r>
          </a:p>
          <a:p>
            <a:pPr>
              <a:buFont typeface="Arial" pitchFamily="34" charset="0"/>
              <a:buChar char="•"/>
            </a:pPr>
            <a:r>
              <a:rPr lang="en-US" dirty="0" smtClean="0"/>
              <a:t>Class antagonisms not reduced, only pushed underground</a:t>
            </a:r>
          </a:p>
          <a:p>
            <a:pPr>
              <a:buFont typeface="Arial" pitchFamily="34" charset="0"/>
              <a:buChar char="•"/>
            </a:pPr>
            <a:r>
              <a:rPr lang="en-US" dirty="0" smtClean="0"/>
              <a:t>Chamber of deputies abolished 1938, replaced by chamber of fasces and corporations, but could only make proposals, not pass legislation</a:t>
            </a:r>
          </a:p>
          <a:p>
            <a:pPr>
              <a:buFont typeface="Arial" pitchFamily="34" charset="0"/>
              <a:buChar char="•"/>
            </a:pPr>
            <a:r>
              <a:rPr lang="en-US" dirty="0" smtClean="0"/>
              <a:t>No improvement for peasants, average size of landholdings declined, income worsened post‘29</a:t>
            </a:r>
            <a:endParaRPr lang="en-I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Growth rate had been higher during prewar and </a:t>
            </a:r>
            <a:r>
              <a:rPr lang="en-US" dirty="0" err="1" smtClean="0"/>
              <a:t>prefascist</a:t>
            </a:r>
            <a:r>
              <a:rPr lang="en-US" dirty="0" smtClean="0"/>
              <a:t> liberal era, but with great depression, did fairly well—unemployment partially alleviated by popular welfare relief for children and war veterans</a:t>
            </a:r>
          </a:p>
          <a:p>
            <a:pPr>
              <a:buFont typeface="Arial" pitchFamily="34" charset="0"/>
              <a:buChar char="•"/>
            </a:pPr>
            <a:r>
              <a:rPr lang="en-US" dirty="0" smtClean="0"/>
              <a:t>Income fell by 10%, 1 million unemployed but compared favorable to other countries, partly because </a:t>
            </a:r>
            <a:r>
              <a:rPr lang="en-US" dirty="0" err="1" smtClean="0"/>
              <a:t>italy</a:t>
            </a:r>
            <a:r>
              <a:rPr lang="en-US" dirty="0" smtClean="0"/>
              <a:t> agricultural not industrial</a:t>
            </a:r>
          </a:p>
          <a:p>
            <a:pPr>
              <a:buFont typeface="Arial" pitchFamily="34" charset="0"/>
              <a:buChar char="•"/>
            </a:pPr>
            <a:r>
              <a:rPr lang="en-US" dirty="0" smtClean="0"/>
              <a:t>Growth of industrial production even higher than in </a:t>
            </a:r>
            <a:r>
              <a:rPr lang="en-US" dirty="0" err="1" smtClean="0"/>
              <a:t>germany</a:t>
            </a:r>
            <a:endParaRPr lang="en-US" dirty="0" smtClean="0"/>
          </a:p>
          <a:p>
            <a:endParaRPr lang="en-US" dirty="0" smtClean="0"/>
          </a:p>
          <a:p>
            <a:r>
              <a:rPr lang="en-US" dirty="0" smtClean="0"/>
              <a:t>Hitler</a:t>
            </a:r>
          </a:p>
          <a:p>
            <a:pPr>
              <a:buFont typeface="Arial" pitchFamily="34" charset="0"/>
              <a:buChar char="•"/>
            </a:pPr>
            <a:r>
              <a:rPr lang="en-US" dirty="0" smtClean="0"/>
              <a:t>Limited economic program, but attacks on </a:t>
            </a:r>
            <a:r>
              <a:rPr lang="en-US" dirty="0" err="1" smtClean="0"/>
              <a:t>jewish</a:t>
            </a:r>
            <a:r>
              <a:rPr lang="en-US" dirty="0" smtClean="0"/>
              <a:t> capitalism, large department stores, mail order firms and consumer organizations—which only hurt proprietors of small family owned enterprises that supported </a:t>
            </a:r>
            <a:r>
              <a:rPr lang="en-US" dirty="0" err="1" smtClean="0"/>
              <a:t>hitler</a:t>
            </a:r>
            <a:endParaRPr lang="en-US" dirty="0" smtClean="0"/>
          </a:p>
          <a:p>
            <a:pPr>
              <a:buFont typeface="Arial" pitchFamily="34" charset="0"/>
              <a:buChar char="•"/>
            </a:pPr>
            <a:r>
              <a:rPr lang="en-US" dirty="0" smtClean="0"/>
              <a:t>But pragmatic enough to recognize that replacing </a:t>
            </a:r>
            <a:r>
              <a:rPr lang="en-US" dirty="0" err="1" smtClean="0"/>
              <a:t>jewish</a:t>
            </a:r>
            <a:r>
              <a:rPr lang="en-US" dirty="0" smtClean="0"/>
              <a:t> business by incompetent party people was unwise</a:t>
            </a:r>
          </a:p>
          <a:p>
            <a:pPr>
              <a:buFont typeface="Arial" pitchFamily="34" charset="0"/>
              <a:buChar char="•"/>
            </a:pPr>
            <a:r>
              <a:rPr lang="en-US" dirty="0" smtClean="0"/>
              <a:t>Until 1937, </a:t>
            </a:r>
            <a:r>
              <a:rPr lang="en-US" dirty="0" err="1" smtClean="0"/>
              <a:t>jewish</a:t>
            </a:r>
            <a:r>
              <a:rPr lang="en-US" dirty="0" smtClean="0"/>
              <a:t> unemployment only 10%</a:t>
            </a:r>
          </a:p>
          <a:p>
            <a:pPr>
              <a:buFont typeface="Arial" pitchFamily="34" charset="0"/>
              <a:buChar char="•"/>
            </a:pPr>
            <a:r>
              <a:rPr lang="en-US" dirty="0" smtClean="0"/>
              <a:t>Big business benefitted from regime as long as cooperated—</a:t>
            </a:r>
            <a:r>
              <a:rPr lang="en-US" dirty="0" err="1" smtClean="0"/>
              <a:t>hitler</a:t>
            </a:r>
            <a:r>
              <a:rPr lang="en-US" dirty="0" smtClean="0"/>
              <a:t> believed small number of large businesses easier to control, more productive and efficient and big businesses preferred Nazis to </a:t>
            </a:r>
            <a:r>
              <a:rPr lang="en-US" dirty="0" err="1" smtClean="0"/>
              <a:t>weimar’s</a:t>
            </a:r>
            <a:r>
              <a:rPr lang="en-US" dirty="0" smtClean="0"/>
              <a:t> high welfare benefits, strong trade unions and poor economic record</a:t>
            </a:r>
          </a:p>
          <a:p>
            <a:pPr>
              <a:buFont typeface="Arial" pitchFamily="34" charset="0"/>
              <a:buChar char="•"/>
            </a:pPr>
            <a:r>
              <a:rPr lang="en-US" dirty="0" smtClean="0"/>
              <a:t>1933 abolition of free trade unions</a:t>
            </a:r>
          </a:p>
          <a:p>
            <a:pPr>
              <a:buFont typeface="Arial" pitchFamily="34" charset="0"/>
              <a:buChar char="•"/>
            </a:pPr>
            <a:r>
              <a:rPr lang="en-US" dirty="0" smtClean="0"/>
              <a:t>Unemployment wiped out till labor </a:t>
            </a:r>
            <a:r>
              <a:rPr lang="en-US" i="1" dirty="0" smtClean="0"/>
              <a:t>shortage</a:t>
            </a:r>
            <a:r>
              <a:rPr lang="en-US" dirty="0" smtClean="0"/>
              <a:t> in 1939, but wages less than 1929 level</a:t>
            </a:r>
          </a:p>
          <a:p>
            <a:pPr>
              <a:buFont typeface="Arial" pitchFamily="34" charset="0"/>
              <a:buChar char="•"/>
            </a:pPr>
            <a:r>
              <a:rPr lang="en-US" dirty="0" smtClean="0"/>
              <a:t>Propaganda  talked about nobility of honest labor and subsidiary </a:t>
            </a:r>
            <a:r>
              <a:rPr lang="en-US" dirty="0" err="1" smtClean="0"/>
              <a:t>nazi</a:t>
            </a:r>
            <a:r>
              <a:rPr lang="en-US" dirty="0" smtClean="0"/>
              <a:t> organizations provided sense of community</a:t>
            </a:r>
          </a:p>
          <a:p>
            <a:pPr>
              <a:buFont typeface="Arial" pitchFamily="34" charset="0"/>
              <a:buChar char="•"/>
            </a:pPr>
            <a:r>
              <a:rPr lang="en-US" dirty="0" smtClean="0"/>
              <a:t>Fixed rent, heating and lighting costs declined, 8hr day, beauty of labor office, lawns and parks created near factories, lighting in factories improved—rooms painted, floors washed, space created.</a:t>
            </a:r>
          </a:p>
          <a:p>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Communists won civil war but alienated bourgeoisie who lost their businesses, nobility who lost estates, peasantry who had crops confiscated or purchased at artificially low prices (“war communism”) and even workers who had trade unions abolished</a:t>
            </a:r>
          </a:p>
          <a:p>
            <a:pPr>
              <a:buFont typeface="Arial" pitchFamily="34" charset="0"/>
              <a:buChar char="•"/>
            </a:pPr>
            <a:r>
              <a:rPr lang="en-US" dirty="0" smtClean="0"/>
              <a:t>14,000-20,000 church officials and active laymen shot during Lenin’s regime, ecclesiastical land confiscated by officially atheist authorities</a:t>
            </a:r>
          </a:p>
          <a:p>
            <a:pPr>
              <a:buFont typeface="Arial" pitchFamily="34" charset="0"/>
              <a:buChar char="•"/>
            </a:pPr>
            <a:r>
              <a:rPr lang="en-US" dirty="0" smtClean="0"/>
              <a:t>3 million </a:t>
            </a:r>
            <a:r>
              <a:rPr lang="en-US" dirty="0" err="1" smtClean="0"/>
              <a:t>russians</a:t>
            </a:r>
            <a:r>
              <a:rPr lang="en-US" dirty="0" smtClean="0"/>
              <a:t> fled by end of civil war</a:t>
            </a:r>
          </a:p>
          <a:p>
            <a:pPr>
              <a:buFont typeface="Arial" pitchFamily="34" charset="0"/>
              <a:buChar char="•"/>
            </a:pPr>
            <a:r>
              <a:rPr lang="en-US" dirty="0" smtClean="0"/>
              <a:t>Foreign governments outraged by communists’ indifference to international law and normal diplomatic relations—particularly attempts to incite communist revolutions in other countries</a:t>
            </a:r>
          </a:p>
          <a:p>
            <a:pPr>
              <a:buFont typeface="Arial" pitchFamily="34" charset="0"/>
              <a:buChar char="•"/>
            </a:pPr>
            <a:r>
              <a:rPr lang="en-US" dirty="0" smtClean="0"/>
              <a:t>Siege mentality—enemies within and without</a:t>
            </a:r>
          </a:p>
          <a:p>
            <a:pPr>
              <a:buFont typeface="Arial" pitchFamily="34" charset="0"/>
              <a:buChar char="•"/>
            </a:pPr>
            <a:r>
              <a:rPr lang="en-US" dirty="0" smtClean="0"/>
              <a:t>Early 1921, area under cultivation &lt;60% of prewar level, agricultural yield&lt;50%, marketable surpluses were decreasing because large, relatively efficient noble </a:t>
            </a:r>
            <a:r>
              <a:rPr lang="en-US" dirty="0" err="1" smtClean="0"/>
              <a:t>estates</a:t>
            </a:r>
            <a:r>
              <a:rPr lang="en-US" dirty="0" err="1" smtClean="0">
                <a:sym typeface="Wingdings" pitchFamily="2" charset="2"/>
              </a:rPr>
              <a:t>small</a:t>
            </a:r>
            <a:r>
              <a:rPr lang="en-US" dirty="0" smtClean="0">
                <a:sym typeface="Wingdings" pitchFamily="2" charset="2"/>
              </a:rPr>
              <a:t> farms</a:t>
            </a:r>
          </a:p>
          <a:p>
            <a:pPr>
              <a:buFont typeface="Arial" pitchFamily="34" charset="0"/>
              <a:buChar char="•"/>
            </a:pPr>
            <a:r>
              <a:rPr lang="en-US" dirty="0" smtClean="0">
                <a:sym typeface="Wingdings" pitchFamily="2" charset="2"/>
              </a:rPr>
              <a:t>Output of heavy industry 13% of prewar level</a:t>
            </a:r>
          </a:p>
          <a:p>
            <a:pPr>
              <a:buFont typeface="Arial" pitchFamily="34" charset="0"/>
              <a:buChar char="•"/>
            </a:pPr>
            <a:r>
              <a:rPr lang="en-US" dirty="0" smtClean="0">
                <a:sym typeface="Wingdings" pitchFamily="2" charset="2"/>
              </a:rPr>
              <a:t>Lenin introduced NEP after </a:t>
            </a:r>
            <a:r>
              <a:rPr lang="en-US" dirty="0" err="1" smtClean="0">
                <a:sym typeface="Wingdings" pitchFamily="2" charset="2"/>
              </a:rPr>
              <a:t>Kronstadt</a:t>
            </a:r>
            <a:r>
              <a:rPr lang="en-US" dirty="0" smtClean="0">
                <a:sym typeface="Wingdings" pitchFamily="2" charset="2"/>
              </a:rPr>
              <a:t> soldiers revolted</a:t>
            </a:r>
          </a:p>
          <a:p>
            <a:pPr>
              <a:buFont typeface="Arial" pitchFamily="34" charset="0"/>
              <a:buChar char="•"/>
            </a:pPr>
            <a:r>
              <a:rPr lang="en-US" dirty="0" smtClean="0">
                <a:sym typeface="Wingdings" pitchFamily="2" charset="2"/>
              </a:rPr>
              <a:t>Ended grain requisitioning, peasants allowed to sell grain on open market, operation of small scale retail businesses with less than 20 employees allowed,  but large scale businesses, transportation and banking still in government hands</a:t>
            </a:r>
          </a:p>
          <a:p>
            <a:pPr>
              <a:buFont typeface="Arial" pitchFamily="34" charset="0"/>
              <a:buChar char="•"/>
            </a:pPr>
            <a:r>
              <a:rPr lang="en-US" dirty="0" smtClean="0">
                <a:sym typeface="Wingdings" pitchFamily="2" charset="2"/>
              </a:rPr>
              <a:t>1927, industrial production back to prewar levels</a:t>
            </a:r>
          </a:p>
          <a:p>
            <a:pPr>
              <a:buFont typeface="Arial" pitchFamily="34" charset="0"/>
              <a:buChar char="•"/>
            </a:pPr>
            <a:r>
              <a:rPr lang="en-US" dirty="0" smtClean="0">
                <a:sym typeface="Wingdings" pitchFamily="2" charset="2"/>
              </a:rPr>
              <a:t>After </a:t>
            </a:r>
            <a:r>
              <a:rPr lang="en-US" dirty="0" err="1" smtClean="0">
                <a:sym typeface="Wingdings" pitchFamily="2" charset="2"/>
              </a:rPr>
              <a:t>lenin’s</a:t>
            </a:r>
            <a:r>
              <a:rPr lang="en-US" dirty="0" smtClean="0">
                <a:sym typeface="Wingdings" pitchFamily="2" charset="2"/>
              </a:rPr>
              <a:t> death, testament critical of </a:t>
            </a:r>
            <a:r>
              <a:rPr lang="en-US" dirty="0" err="1" smtClean="0">
                <a:sym typeface="Wingdings" pitchFamily="2" charset="2"/>
              </a:rPr>
              <a:t>stalin</a:t>
            </a:r>
            <a:r>
              <a:rPr lang="en-US" dirty="0" smtClean="0">
                <a:sym typeface="Wingdings" pitchFamily="2" charset="2"/>
              </a:rPr>
              <a:t> (and everyone else in politburo) suppressed by </a:t>
            </a:r>
            <a:r>
              <a:rPr lang="en-US" dirty="0" err="1" smtClean="0">
                <a:sym typeface="Wingdings" pitchFamily="2" charset="2"/>
              </a:rPr>
              <a:t>trotsky’s</a:t>
            </a:r>
            <a:r>
              <a:rPr lang="en-US" dirty="0" smtClean="0">
                <a:sym typeface="Wingdings" pitchFamily="2" charset="2"/>
              </a:rPr>
              <a:t> opponents</a:t>
            </a:r>
          </a:p>
          <a:p>
            <a:pPr>
              <a:buFont typeface="Arial" pitchFamily="34" charset="0"/>
              <a:buChar char="•"/>
            </a:pPr>
            <a:r>
              <a:rPr lang="en-US" dirty="0" smtClean="0">
                <a:sym typeface="Wingdings" pitchFamily="2" charset="2"/>
              </a:rPr>
              <a:t>Stalin  had appointed trusted people to influential positions while purging rivals as General Secretary </a:t>
            </a:r>
          </a:p>
          <a:p>
            <a:pPr>
              <a:buFont typeface="Arial" pitchFamily="34" charset="0"/>
              <a:buChar char="•"/>
            </a:pPr>
            <a:r>
              <a:rPr lang="en-US" dirty="0" smtClean="0">
                <a:sym typeface="Wingdings" pitchFamily="2" charset="2"/>
              </a:rPr>
              <a:t>All Stalin’s rivals were </a:t>
            </a:r>
            <a:r>
              <a:rPr lang="en-US" dirty="0" err="1" smtClean="0">
                <a:sym typeface="Wingdings" pitchFamily="2" charset="2"/>
              </a:rPr>
              <a:t>jewish</a:t>
            </a:r>
            <a:r>
              <a:rPr lang="en-US" dirty="0" smtClean="0">
                <a:sym typeface="Wingdings" pitchFamily="2" charset="2"/>
              </a:rPr>
              <a:t> and fought amongst each other</a:t>
            </a:r>
          </a:p>
          <a:p>
            <a:pPr>
              <a:buFont typeface="Arial" pitchFamily="34" charset="0"/>
              <a:buChar char="•"/>
            </a:pPr>
            <a:r>
              <a:rPr lang="en-US" dirty="0" smtClean="0">
                <a:sym typeface="Wingdings" pitchFamily="2" charset="2"/>
              </a:rPr>
              <a:t>Ban on factionalism meant no room for objection—no intraparty democracy </a:t>
            </a:r>
          </a:p>
          <a:p>
            <a:pPr>
              <a:buFont typeface="Arial" pitchFamily="34" charset="0"/>
              <a:buChar char="•"/>
            </a:pPr>
            <a:r>
              <a:rPr lang="en-US" dirty="0" smtClean="0">
                <a:sym typeface="Wingdings" pitchFamily="2" charset="2"/>
              </a:rPr>
              <a:t>Stalin had a following he could rely upon at party congresses</a:t>
            </a:r>
          </a:p>
          <a:p>
            <a:pPr>
              <a:buFont typeface="Arial" pitchFamily="34" charset="0"/>
              <a:buChar char="•"/>
            </a:pPr>
            <a:r>
              <a:rPr lang="en-US" dirty="0" smtClean="0">
                <a:sym typeface="Wingdings" pitchFamily="2" charset="2"/>
              </a:rPr>
              <a:t>Socialism in one country skillfully contrasted with Trotsky’s alleged “perm revolution” theory</a:t>
            </a:r>
          </a:p>
          <a:p>
            <a:pPr>
              <a:buFont typeface="Arial" pitchFamily="34" charset="0"/>
              <a:buChar char="•"/>
            </a:pPr>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1935 labor pass </a:t>
            </a:r>
            <a:r>
              <a:rPr lang="en-US" dirty="0" err="1" smtClean="0"/>
              <a:t>Arbeitsbuchs</a:t>
            </a:r>
            <a:r>
              <a:rPr lang="en-US" dirty="0" smtClean="0"/>
              <a:t> introduce—information about training, employment history, family status—needed for job</a:t>
            </a:r>
          </a:p>
          <a:p>
            <a:pPr>
              <a:buFont typeface="Arial" pitchFamily="34" charset="0"/>
              <a:buChar char="•"/>
            </a:pPr>
            <a:r>
              <a:rPr lang="en-US" dirty="0" smtClean="0"/>
              <a:t>By 1938, full employment meant average work week increased</a:t>
            </a:r>
          </a:p>
          <a:p>
            <a:pPr>
              <a:buFont typeface="Arial" pitchFamily="34" charset="0"/>
              <a:buChar char="•"/>
            </a:pPr>
            <a:r>
              <a:rPr lang="en-US" dirty="0" smtClean="0"/>
              <a:t>Peasants lavished with praise, higher prices for farm products, reduced indebtedness, taxes and interests on loans</a:t>
            </a:r>
          </a:p>
          <a:p>
            <a:pPr>
              <a:buFont typeface="Arial" pitchFamily="34" charset="0"/>
              <a:buChar char="•"/>
            </a:pPr>
            <a:r>
              <a:rPr lang="en-US" dirty="0" smtClean="0"/>
              <a:t>Limited success—1938-9, farm production meeting 80-83% of requirements compared to 68% in 1927-8</a:t>
            </a:r>
          </a:p>
          <a:p>
            <a:pPr>
              <a:buFont typeface="Arial" pitchFamily="34" charset="0"/>
              <a:buChar char="•"/>
            </a:pPr>
            <a:r>
              <a:rPr lang="en-US" dirty="0" smtClean="0"/>
              <a:t>Industrial production rising by 90%</a:t>
            </a:r>
          </a:p>
          <a:p>
            <a:pPr>
              <a:buFont typeface="Arial" pitchFamily="34" charset="0"/>
              <a:buChar char="•"/>
            </a:pPr>
            <a:r>
              <a:rPr lang="en-US" dirty="0" smtClean="0"/>
              <a:t>Public works projects—autobahns, canals, public buildings, bridges, grants issued to construction workers to renovate old buildings and create new housing</a:t>
            </a:r>
          </a:p>
          <a:p>
            <a:pPr>
              <a:buFont typeface="Arial" pitchFamily="34" charset="0"/>
              <a:buChar char="•"/>
            </a:pPr>
            <a:r>
              <a:rPr lang="en-US" dirty="0" smtClean="0"/>
              <a:t>Deficit spending on unprecedented scale—work creation projects responsible for 25% of recovery. Unemployment eliminated 3x faster than in USA</a:t>
            </a:r>
          </a:p>
          <a:p>
            <a:pPr>
              <a:buFont typeface="Arial" pitchFamily="34" charset="0"/>
              <a:buChar char="•"/>
            </a:pPr>
            <a:r>
              <a:rPr lang="en-US" dirty="0" smtClean="0"/>
              <a:t>Autobahns (though not conceived by </a:t>
            </a:r>
            <a:r>
              <a:rPr lang="en-US" dirty="0" err="1" smtClean="0"/>
              <a:t>nazis</a:t>
            </a:r>
            <a:r>
              <a:rPr lang="en-US" dirty="0" smtClean="0"/>
              <a:t>) less vulnerable to bombing than railway tracks but initial purpose was to relieve unemployment, bolster steel industries and construction and tourism. Didn’t cut through cities and compete with public transportation, efforts to make roads blend in with nature</a:t>
            </a:r>
          </a:p>
          <a:p>
            <a:pPr>
              <a:buFont typeface="Arial" pitchFamily="34" charset="0"/>
              <a:buChar char="•"/>
            </a:pPr>
            <a:r>
              <a:rPr lang="en-US" dirty="0" smtClean="0"/>
              <a:t>1936 4 yr economy plan—economy to be readied for war. But only added bureaucracy to economy—state and party officials, representatives of private industry, armed forces, SS and other </a:t>
            </a:r>
            <a:r>
              <a:rPr lang="en-US" dirty="0" err="1" smtClean="0"/>
              <a:t>nazi</a:t>
            </a:r>
            <a:r>
              <a:rPr lang="en-US" dirty="0" smtClean="0"/>
              <a:t> organizations all had say in economy now</a:t>
            </a:r>
          </a:p>
          <a:p>
            <a:pPr>
              <a:buFont typeface="Arial" pitchFamily="34" charset="0"/>
              <a:buChar char="•"/>
            </a:pPr>
            <a:r>
              <a:rPr lang="en-US" dirty="0" smtClean="0"/>
              <a:t>No proper arrangement for allocation of raw materials and industrial investment still largely unplanned</a:t>
            </a:r>
          </a:p>
          <a:p>
            <a:pPr>
              <a:buFont typeface="Arial" pitchFamily="34" charset="0"/>
              <a:buChar char="•"/>
            </a:pPr>
            <a:r>
              <a:rPr lang="en-US" dirty="0" smtClean="0"/>
              <a:t>Plan dictated what companies should produce, kind and level of investments, prices and wages and profit—proved inefficient</a:t>
            </a:r>
          </a:p>
          <a:p>
            <a:pPr>
              <a:buFont typeface="Arial" pitchFamily="34" charset="0"/>
              <a:buChar char="•"/>
            </a:pPr>
            <a:r>
              <a:rPr lang="en-US" dirty="0" smtClean="0"/>
              <a:t>Efforts for autarky—low grade ore mined, substitute for coffee and cloth manufactured, synthetic rubber. Imports declined, but autarky not complete, standards of living suffered</a:t>
            </a:r>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Growth rates didn’t match late </a:t>
            </a:r>
            <a:r>
              <a:rPr lang="en-US" dirty="0" err="1" smtClean="0"/>
              <a:t>german</a:t>
            </a:r>
            <a:r>
              <a:rPr lang="en-US" dirty="0" smtClean="0"/>
              <a:t> empire, and wages were only slightly higher than Weimar and consumer goods shortage (though slightly more plentiful than Weimar)</a:t>
            </a:r>
          </a:p>
          <a:p>
            <a:pPr>
              <a:buFont typeface="Arial" pitchFamily="34" charset="0"/>
              <a:buChar char="•"/>
            </a:pPr>
            <a:endParaRPr lang="en-US" dirty="0" smtClean="0"/>
          </a:p>
          <a:p>
            <a:r>
              <a:rPr lang="en-US" dirty="0" smtClean="0"/>
              <a:t>Other domestic policies:</a:t>
            </a:r>
          </a:p>
          <a:p>
            <a:r>
              <a:rPr lang="en-US" dirty="0" smtClean="0"/>
              <a:t>Stalin</a:t>
            </a:r>
          </a:p>
          <a:p>
            <a:pPr>
              <a:buFont typeface="Arial" pitchFamily="34" charset="0"/>
              <a:buChar char="•"/>
            </a:pPr>
            <a:r>
              <a:rPr lang="en-US" dirty="0" smtClean="0"/>
              <a:t>Government banned travel to west to prevent people from seeing affluence, severe restrictions of foreign visitors as well—carefully searched for “dangerous literature”—foreign newspapers banned, foreign radio broadcasts jammed by transmitters on borders</a:t>
            </a:r>
          </a:p>
          <a:p>
            <a:pPr>
              <a:buFont typeface="Arial" pitchFamily="34" charset="0"/>
              <a:buChar char="•"/>
            </a:pPr>
            <a:r>
              <a:rPr lang="en-US" dirty="0" smtClean="0"/>
              <a:t>Department of culture and propaganda—dealt with education, press, propaganda and general culture</a:t>
            </a:r>
          </a:p>
          <a:p>
            <a:pPr>
              <a:buFont typeface="Arial" pitchFamily="34" charset="0"/>
              <a:buChar char="•"/>
            </a:pPr>
            <a:r>
              <a:rPr lang="en-US" dirty="0" smtClean="0"/>
              <a:t>All books, magazines, films, poems, plays etc approved by government censors</a:t>
            </a:r>
          </a:p>
          <a:p>
            <a:pPr>
              <a:buFont typeface="Arial" pitchFamily="34" charset="0"/>
              <a:buChar char="•"/>
            </a:pPr>
            <a:r>
              <a:rPr lang="en-US" dirty="0" smtClean="0"/>
              <a:t>For career in arts and culture, had to belong to union, wrong ideas expressed=expulsion from union, no work</a:t>
            </a:r>
          </a:p>
          <a:p>
            <a:pPr>
              <a:buFont typeface="Arial" pitchFamily="34" charset="0"/>
              <a:buChar char="•"/>
            </a:pPr>
            <a:r>
              <a:rPr lang="en-US" dirty="0" smtClean="0"/>
              <a:t>Particularly intolerant of writers</a:t>
            </a:r>
          </a:p>
          <a:p>
            <a:pPr>
              <a:buFont typeface="Arial" pitchFamily="34" charset="0"/>
              <a:buChar char="•"/>
            </a:pPr>
            <a:r>
              <a:rPr lang="en-US" dirty="0" smtClean="0"/>
              <a:t>Films glorified revolution and 5 year plans, and </a:t>
            </a:r>
            <a:r>
              <a:rPr lang="en-US" dirty="0" err="1" smtClean="0"/>
              <a:t>stalin</a:t>
            </a:r>
            <a:endParaRPr lang="en-US" dirty="0" smtClean="0"/>
          </a:p>
          <a:p>
            <a:pPr>
              <a:buFont typeface="Arial" pitchFamily="34" charset="0"/>
              <a:buChar char="•"/>
            </a:pPr>
            <a:r>
              <a:rPr lang="en-US" dirty="0" smtClean="0"/>
              <a:t>Labor unions subsidized tickets for theater, opera and ballet performances, provided vacation rest homes and arranged vacations, literacy classes, elementary and secondary education at factories and on site childcare centers</a:t>
            </a:r>
          </a:p>
          <a:p>
            <a:pPr>
              <a:buFont typeface="Arial" pitchFamily="34" charset="0"/>
              <a:buChar char="•"/>
            </a:pPr>
            <a:r>
              <a:rPr lang="en-US" dirty="0" smtClean="0"/>
              <a:t>Party controlled all athletic and social activities</a:t>
            </a:r>
          </a:p>
          <a:p>
            <a:pPr>
              <a:buFont typeface="Arial" pitchFamily="34" charset="0"/>
              <a:buChar char="•"/>
            </a:pPr>
            <a:r>
              <a:rPr lang="en-US" dirty="0" smtClean="0"/>
              <a:t>Teachers’ salaries raised, strict classroom discipline, respect for teachers. Uniforms—jumpers for girls, military style for boys—increase collectivism</a:t>
            </a:r>
          </a:p>
          <a:p>
            <a:pPr>
              <a:buFont typeface="Arial" pitchFamily="34" charset="0"/>
              <a:buChar char="•"/>
            </a:pPr>
            <a:r>
              <a:rPr lang="en-US" dirty="0" smtClean="0"/>
              <a:t>Textbooks approved by commissariat of education</a:t>
            </a:r>
          </a:p>
          <a:p>
            <a:pPr>
              <a:buFont typeface="Arial" pitchFamily="34" charset="0"/>
              <a:buChar char="•"/>
            </a:pPr>
            <a:r>
              <a:rPr lang="en-US" dirty="0" smtClean="0"/>
              <a:t>Illiteracy reduced—industrialization required educational system—free access to schools, 7 years compulsory</a:t>
            </a:r>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School attendance increased, adult illiteracy decreased by reducing workdays by 2 hours for illiterates with no loss of pay if attended school—39% reduce of illiteracy</a:t>
            </a:r>
          </a:p>
          <a:p>
            <a:pPr>
              <a:buFont typeface="Arial" pitchFamily="34" charset="0"/>
              <a:buChar char="•"/>
            </a:pPr>
            <a:r>
              <a:rPr lang="en-US" dirty="0" smtClean="0"/>
              <a:t>Most advanced students even got living expenses paid but had to serve 5 years in government areas</a:t>
            </a:r>
          </a:p>
          <a:p>
            <a:pPr>
              <a:buFont typeface="Arial" pitchFamily="34" charset="0"/>
              <a:buChar char="•"/>
            </a:pPr>
            <a:r>
              <a:rPr lang="en-US" dirty="0" smtClean="0"/>
              <a:t>Women benefited from increased access to higher education, held 44% of posts at universities but low pay and inadequate childcare services</a:t>
            </a:r>
          </a:p>
          <a:p>
            <a:pPr>
              <a:buFont typeface="Arial" pitchFamily="34" charset="0"/>
              <a:buChar char="•"/>
            </a:pPr>
            <a:r>
              <a:rPr lang="en-US" dirty="0" err="1" smtClean="0"/>
              <a:t>Komsomol</a:t>
            </a:r>
            <a:r>
              <a:rPr lang="en-US" dirty="0" smtClean="0"/>
              <a:t>  youth group for 15-23 year olds, sporting, cultural and social activities—played part in collectivization campaign—9 million members by 1939, eldest promoted </a:t>
            </a:r>
            <a:r>
              <a:rPr lang="en-US" dirty="0" err="1" smtClean="0"/>
              <a:t>nazi</a:t>
            </a:r>
            <a:r>
              <a:rPr lang="en-US" dirty="0" smtClean="0"/>
              <a:t> policies</a:t>
            </a:r>
          </a:p>
          <a:p>
            <a:pPr>
              <a:buFont typeface="Arial" pitchFamily="34" charset="0"/>
              <a:buChar char="•"/>
            </a:pPr>
            <a:r>
              <a:rPr lang="en-US" dirty="0" smtClean="0"/>
              <a:t>Youngest children—little </a:t>
            </a:r>
            <a:r>
              <a:rPr lang="en-US" dirty="0" err="1" smtClean="0"/>
              <a:t>octobrists</a:t>
            </a:r>
            <a:r>
              <a:rPr lang="en-US" dirty="0" smtClean="0"/>
              <a:t>—sang patriotic songs, learned of depravity of religion</a:t>
            </a:r>
          </a:p>
          <a:p>
            <a:pPr>
              <a:buFont typeface="Arial" pitchFamily="34" charset="0"/>
              <a:buChar char="•"/>
            </a:pPr>
            <a:r>
              <a:rPr lang="en-US" dirty="0" smtClean="0"/>
              <a:t>Young pioneers at age 9—played war games and helped illiterates read, sports, camping trips with campfire talks on </a:t>
            </a:r>
            <a:r>
              <a:rPr lang="en-US" dirty="0" err="1" smtClean="0"/>
              <a:t>lenin</a:t>
            </a:r>
            <a:r>
              <a:rPr lang="en-US" dirty="0" smtClean="0"/>
              <a:t> and the revolution</a:t>
            </a:r>
          </a:p>
          <a:p>
            <a:pPr>
              <a:buFont typeface="Arial" pitchFamily="34" charset="0"/>
              <a:buChar char="•"/>
            </a:pPr>
            <a:r>
              <a:rPr lang="en-US" dirty="0" smtClean="0"/>
              <a:t>Clergy, religious buildings and organizations all regarded with hostility</a:t>
            </a:r>
          </a:p>
          <a:p>
            <a:pPr>
              <a:buFont typeface="Arial" pitchFamily="34" charset="0"/>
              <a:buChar char="•"/>
            </a:pPr>
            <a:r>
              <a:rPr lang="en-US" dirty="0" smtClean="0"/>
              <a:t>Patriarch of </a:t>
            </a:r>
            <a:r>
              <a:rPr lang="en-US" dirty="0" err="1" smtClean="0"/>
              <a:t>russian</a:t>
            </a:r>
            <a:r>
              <a:rPr lang="en-US" dirty="0" smtClean="0"/>
              <a:t> orthodox church under house arrest when he became critical of regime</a:t>
            </a:r>
          </a:p>
          <a:p>
            <a:pPr>
              <a:buFont typeface="Arial" pitchFamily="34" charset="0"/>
              <a:buChar char="•"/>
            </a:pPr>
            <a:r>
              <a:rPr lang="en-US" dirty="0" smtClean="0"/>
              <a:t>Confiscation of property and long prison sentences and executions of priests, monks, nuns—churches and monuments destroyed for building materials, 80% of village churches closed, printing of religious books, magazines newspapers forbidden</a:t>
            </a:r>
          </a:p>
          <a:p>
            <a:pPr>
              <a:buFont typeface="Arial" pitchFamily="34" charset="0"/>
              <a:buChar char="•"/>
            </a:pPr>
            <a:r>
              <a:rPr lang="en-US" dirty="0" smtClean="0"/>
              <a:t>Religious teaching only allowed in private and not for over 18, anti-religious propaganda by </a:t>
            </a:r>
            <a:r>
              <a:rPr lang="en-US" dirty="0" err="1" smtClean="0"/>
              <a:t>komsomol</a:t>
            </a:r>
            <a:r>
              <a:rPr lang="en-US" dirty="0" smtClean="0"/>
              <a:t> and league of militant atheists, antireligious museums to reveal religious hoaxes. But an estimated 2/3 of rural population remained believers</a:t>
            </a:r>
          </a:p>
          <a:p>
            <a:pPr>
              <a:buFont typeface="Arial" pitchFamily="34" charset="0"/>
              <a:buChar char="•"/>
            </a:pPr>
            <a:r>
              <a:rPr lang="en-US" dirty="0" smtClean="0"/>
              <a:t>Great purges in 1930s—aimed toward party members who at most verbally objected to </a:t>
            </a:r>
            <a:r>
              <a:rPr lang="en-US" dirty="0" err="1" smtClean="0"/>
              <a:t>stalin’s</a:t>
            </a:r>
            <a:r>
              <a:rPr lang="en-US" dirty="0" smtClean="0"/>
              <a:t> plans</a:t>
            </a:r>
          </a:p>
          <a:p>
            <a:pPr>
              <a:buFont typeface="Arial" pitchFamily="34" charset="0"/>
              <a:buChar char="•"/>
            </a:pPr>
            <a:r>
              <a:rPr lang="en-US" dirty="0" smtClean="0"/>
              <a:t>Show trials and confessions to absurd allegations (“plotting to restore capitalism”)—preemptive strike against anyone with power base and independent thought</a:t>
            </a:r>
          </a:p>
          <a:p>
            <a:pPr>
              <a:buFont typeface="Arial" pitchFamily="34" charset="0"/>
              <a:buChar char="•"/>
            </a:pPr>
            <a:r>
              <a:rPr lang="en-US" dirty="0" smtClean="0"/>
              <a:t>Following assassination of Kirov, NKVD rounded up old </a:t>
            </a:r>
            <a:r>
              <a:rPr lang="en-US" dirty="0" err="1" smtClean="0"/>
              <a:t>bolsheviks</a:t>
            </a:r>
            <a:r>
              <a:rPr lang="en-US" dirty="0" smtClean="0"/>
              <a:t> and those who knew of </a:t>
            </a:r>
            <a:r>
              <a:rPr lang="en-US" dirty="0" err="1" smtClean="0"/>
              <a:t>stalin’s</a:t>
            </a:r>
            <a:r>
              <a:rPr lang="en-US" dirty="0" smtClean="0"/>
              <a:t> minor role in the revolution, </a:t>
            </a:r>
            <a:r>
              <a:rPr lang="en-US" dirty="0" err="1" smtClean="0"/>
              <a:t>lenin’s</a:t>
            </a:r>
            <a:r>
              <a:rPr lang="en-US" dirty="0" smtClean="0"/>
              <a:t> testament and </a:t>
            </a:r>
            <a:r>
              <a:rPr lang="en-US" dirty="0" err="1" smtClean="0"/>
              <a:t>stalin’s</a:t>
            </a:r>
            <a:r>
              <a:rPr lang="en-US" dirty="0" smtClean="0"/>
              <a:t> failure of collectivization</a:t>
            </a:r>
          </a:p>
          <a:p>
            <a:pPr>
              <a:buFont typeface="Arial" pitchFamily="34" charset="0"/>
              <a:buChar char="•"/>
            </a:pPr>
            <a:endParaRPr lang="en-IN"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Higher officers more likely arrested</a:t>
            </a:r>
          </a:p>
          <a:p>
            <a:pPr>
              <a:buFont typeface="Arial" pitchFamily="34" charset="0"/>
              <a:buChar char="•"/>
            </a:pPr>
            <a:r>
              <a:rPr lang="en-US" dirty="0" smtClean="0"/>
              <a:t>Purges a way of explaining collectivization failure—”wreckers” blamed—NKVD handsomely rewarded for efforts, so eager to find more traitors, denunciations common, many accusations to settle old scores and prove loyalty to party</a:t>
            </a:r>
          </a:p>
          <a:p>
            <a:pPr>
              <a:buFont typeface="Arial" pitchFamily="34" charset="0"/>
              <a:buChar char="•"/>
            </a:pPr>
            <a:r>
              <a:rPr lang="en-US" dirty="0" smtClean="0"/>
              <a:t>Majority of union of writers shot or sent to gulags</a:t>
            </a:r>
          </a:p>
          <a:p>
            <a:pPr>
              <a:buFont typeface="Arial" pitchFamily="34" charset="0"/>
              <a:buChar char="•"/>
            </a:pPr>
            <a:r>
              <a:rPr lang="en-US" dirty="0" smtClean="0"/>
              <a:t>Decimation of armed forces—top military and naval officers shot by the 100s, 3 out 5 marshals, 3 out of 4 generals, all 12 lieutenants and 60/67 corps commanders </a:t>
            </a:r>
          </a:p>
          <a:p>
            <a:pPr>
              <a:buFont typeface="Arial" pitchFamily="34" charset="0"/>
              <a:buChar char="•"/>
            </a:pPr>
            <a:r>
              <a:rPr lang="en-US" dirty="0" smtClean="0"/>
              <a:t>Army lost 35,0000 men and half of officer corps</a:t>
            </a:r>
          </a:p>
          <a:p>
            <a:pPr>
              <a:buFont typeface="Arial" pitchFamily="34" charset="0"/>
              <a:buChar char="•"/>
            </a:pPr>
            <a:r>
              <a:rPr lang="en-US" dirty="0" smtClean="0"/>
              <a:t>850,000 members of communist party purged by 1939, 780,000 had been shot</a:t>
            </a:r>
          </a:p>
          <a:p>
            <a:pPr>
              <a:buFont typeface="Arial" pitchFamily="34" charset="0"/>
              <a:buChar char="•"/>
            </a:pPr>
            <a:r>
              <a:rPr lang="en-US" dirty="0" smtClean="0"/>
              <a:t>15 million gulag inmates</a:t>
            </a:r>
          </a:p>
          <a:p>
            <a:pPr>
              <a:buFont typeface="Arial" pitchFamily="34" charset="0"/>
              <a:buChar char="•"/>
            </a:pPr>
            <a:r>
              <a:rPr lang="en-US" dirty="0" smtClean="0"/>
              <a:t>Loss of highly qualified people, replaced by careerists unwilling to take risks and no independent thought</a:t>
            </a:r>
          </a:p>
          <a:p>
            <a:pPr>
              <a:buFont typeface="Arial" pitchFamily="34" charset="0"/>
              <a:buChar char="•"/>
            </a:pPr>
            <a:r>
              <a:rPr lang="en-US" dirty="0" smtClean="0"/>
              <a:t>Party now less important than police and state—deliberating bodies like central committee and politburo never met, platform for </a:t>
            </a:r>
            <a:r>
              <a:rPr lang="en-US" dirty="0" err="1" smtClean="0"/>
              <a:t>stalin</a:t>
            </a:r>
            <a:r>
              <a:rPr lang="en-US" dirty="0" smtClean="0"/>
              <a:t> to announce policies.</a:t>
            </a:r>
          </a:p>
          <a:p>
            <a:endParaRPr lang="en-US" dirty="0" smtClean="0"/>
          </a:p>
          <a:p>
            <a:r>
              <a:rPr lang="en-US" dirty="0" smtClean="0"/>
              <a:t>Mussolini</a:t>
            </a:r>
          </a:p>
          <a:p>
            <a:pPr>
              <a:buFont typeface="Arial" pitchFamily="34" charset="0"/>
              <a:buChar char="•"/>
            </a:pPr>
            <a:r>
              <a:rPr lang="en-US" dirty="0" smtClean="0"/>
              <a:t>Not geographically isolated like </a:t>
            </a:r>
            <a:r>
              <a:rPr lang="en-US" dirty="0" err="1" smtClean="0"/>
              <a:t>russia</a:t>
            </a:r>
            <a:r>
              <a:rPr lang="en-US" dirty="0" smtClean="0"/>
              <a:t>, partially free press </a:t>
            </a:r>
            <a:r>
              <a:rPr lang="en-US" dirty="0" err="1" smtClean="0"/>
              <a:t>til</a:t>
            </a:r>
            <a:r>
              <a:rPr lang="en-US" dirty="0" smtClean="0"/>
              <a:t> 1925, foreign papers available</a:t>
            </a:r>
          </a:p>
          <a:p>
            <a:pPr>
              <a:buFont typeface="Arial" pitchFamily="34" charset="0"/>
              <a:buChar char="•"/>
            </a:pPr>
            <a:r>
              <a:rPr lang="en-US" dirty="0" smtClean="0"/>
              <a:t>Allowed to travel abroad</a:t>
            </a:r>
          </a:p>
          <a:p>
            <a:pPr>
              <a:buFont typeface="Arial" pitchFamily="34" charset="0"/>
              <a:buChar char="•"/>
            </a:pPr>
            <a:r>
              <a:rPr lang="en-US" dirty="0" smtClean="0"/>
              <a:t>Press moderated—only good news published, absence of crime reports made it seem like crime decreasing</a:t>
            </a:r>
          </a:p>
          <a:p>
            <a:pPr>
              <a:buFont typeface="Arial" pitchFamily="34" charset="0"/>
              <a:buChar char="•"/>
            </a:pPr>
            <a:r>
              <a:rPr lang="en-US" dirty="0" smtClean="0"/>
              <a:t>Loudspeakers in main squares of towns to broadcast radio speeches by </a:t>
            </a:r>
            <a:r>
              <a:rPr lang="en-US" dirty="0" err="1" smtClean="0"/>
              <a:t>mussolini</a:t>
            </a:r>
            <a:endParaRPr lang="en-US" dirty="0" smtClean="0"/>
          </a:p>
          <a:p>
            <a:pPr>
              <a:buFont typeface="Arial" pitchFamily="34" charset="0"/>
              <a:buChar char="•"/>
            </a:pPr>
            <a:r>
              <a:rPr lang="en-US" dirty="0" smtClean="0"/>
              <a:t>Few writers/artists deported, more moderate view</a:t>
            </a:r>
          </a:p>
          <a:p>
            <a:pPr>
              <a:buFont typeface="Arial" pitchFamily="34" charset="0"/>
              <a:buChar char="•"/>
            </a:pPr>
            <a:r>
              <a:rPr lang="en-US" dirty="0" smtClean="0"/>
              <a:t>But many intellectuals driven out or imprisoned</a:t>
            </a:r>
          </a:p>
          <a:p>
            <a:pPr>
              <a:buFont typeface="Arial" pitchFamily="34" charset="0"/>
              <a:buChar char="•"/>
            </a:pPr>
            <a:r>
              <a:rPr lang="en-US" dirty="0" smtClean="0"/>
              <a:t>New schools built and old ones improved, minimum school leaving age raised and attendance strictly enforced</a:t>
            </a:r>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991600" cy="7017306"/>
          </a:xfrm>
          <a:prstGeom prst="rect">
            <a:avLst/>
          </a:prstGeom>
          <a:noFill/>
        </p:spPr>
        <p:txBody>
          <a:bodyPr wrap="square" rtlCol="0">
            <a:spAutoFit/>
          </a:bodyPr>
          <a:lstStyle/>
          <a:p>
            <a:pPr>
              <a:buFont typeface="Arial" pitchFamily="34" charset="0"/>
              <a:buChar char="•"/>
            </a:pPr>
            <a:r>
              <a:rPr lang="en-US" dirty="0" smtClean="0"/>
              <a:t>State expenditure on schools increased by 50%, textbooks had to be state approved</a:t>
            </a:r>
          </a:p>
          <a:p>
            <a:pPr>
              <a:buFont typeface="Arial" pitchFamily="34" charset="0"/>
              <a:buChar char="•"/>
            </a:pPr>
            <a:r>
              <a:rPr lang="en-US" dirty="0" smtClean="0"/>
              <a:t>Taught to owe same loyalty to fascism as to god</a:t>
            </a:r>
          </a:p>
          <a:p>
            <a:pPr>
              <a:buFont typeface="Arial" pitchFamily="34" charset="0"/>
              <a:buChar char="•"/>
            </a:pPr>
            <a:r>
              <a:rPr lang="en-US" dirty="0" smtClean="0"/>
              <a:t>School teachers made to take loyalty oath and had to be part of party</a:t>
            </a:r>
          </a:p>
          <a:p>
            <a:pPr>
              <a:buFont typeface="Arial" pitchFamily="34" charset="0"/>
              <a:buChar char="•"/>
            </a:pPr>
            <a:r>
              <a:rPr lang="en-US" dirty="0" smtClean="0"/>
              <a:t>More emphasis on literature, history, </a:t>
            </a:r>
            <a:r>
              <a:rPr lang="en-US" dirty="0" err="1" smtClean="0"/>
              <a:t>latin</a:t>
            </a:r>
            <a:endParaRPr lang="en-US" dirty="0" smtClean="0"/>
          </a:p>
          <a:p>
            <a:pPr>
              <a:buFont typeface="Arial" pitchFamily="34" charset="0"/>
              <a:buChar char="•"/>
            </a:pPr>
            <a:r>
              <a:rPr lang="en-US" dirty="0" smtClean="0"/>
              <a:t>Indoctrination only more intense after 1929. late 30s emphasis on physical fitness and manual labor</a:t>
            </a:r>
          </a:p>
          <a:p>
            <a:pPr>
              <a:buFont typeface="Arial" pitchFamily="34" charset="0"/>
              <a:buChar char="•"/>
            </a:pPr>
            <a:r>
              <a:rPr lang="en-US" dirty="0" smtClean="0"/>
              <a:t>Nationalism  promoted but chauvinism, militarism and imperialism superficial at best in school</a:t>
            </a:r>
          </a:p>
          <a:p>
            <a:pPr>
              <a:buFont typeface="Arial" pitchFamily="34" charset="0"/>
              <a:buChar char="•"/>
            </a:pPr>
            <a:r>
              <a:rPr lang="en-US" dirty="0" smtClean="0"/>
              <a:t>Introduction of anti-</a:t>
            </a:r>
            <a:r>
              <a:rPr lang="en-US" dirty="0" err="1" smtClean="0"/>
              <a:t>semitism</a:t>
            </a:r>
            <a:r>
              <a:rPr lang="en-US" dirty="0" smtClean="0"/>
              <a:t> in 1938, 200 teachers and professors lost their job</a:t>
            </a:r>
          </a:p>
          <a:p>
            <a:pPr>
              <a:buFont typeface="Arial" pitchFamily="34" charset="0"/>
              <a:buChar char="•"/>
            </a:pPr>
            <a:r>
              <a:rPr lang="en-US" dirty="0" smtClean="0"/>
              <a:t>Opera </a:t>
            </a:r>
            <a:r>
              <a:rPr lang="en-US" dirty="0" err="1" smtClean="0"/>
              <a:t>Nazionale</a:t>
            </a:r>
            <a:r>
              <a:rPr lang="en-US" dirty="0" smtClean="0"/>
              <a:t> </a:t>
            </a:r>
            <a:r>
              <a:rPr lang="en-US" dirty="0" err="1" smtClean="0"/>
              <a:t>Balilla</a:t>
            </a:r>
            <a:r>
              <a:rPr lang="en-US" dirty="0" smtClean="0"/>
              <a:t> (ONB) included kids of all classes and sex between 6-18 years, but mostly middle class, avoided overt political indoctrination, more community feeling and obedience to authority, uniforms, slogans and patriotic rituals</a:t>
            </a:r>
          </a:p>
          <a:p>
            <a:pPr>
              <a:buFont typeface="Arial" pitchFamily="34" charset="0"/>
              <a:buChar char="•"/>
            </a:pPr>
            <a:r>
              <a:rPr lang="en-US" dirty="0" smtClean="0"/>
              <a:t>Calisthenics and mass gym exercises—increased physical fitness and solidarity (good showing in </a:t>
            </a:r>
            <a:r>
              <a:rPr lang="en-US" dirty="0" err="1" smtClean="0"/>
              <a:t>berlin</a:t>
            </a:r>
            <a:r>
              <a:rPr lang="en-US" dirty="0" smtClean="0"/>
              <a:t> </a:t>
            </a:r>
            <a:r>
              <a:rPr lang="en-US" dirty="0" err="1" smtClean="0"/>
              <a:t>olympics</a:t>
            </a:r>
            <a:r>
              <a:rPr lang="en-US" dirty="0" smtClean="0"/>
              <a:t>)</a:t>
            </a:r>
          </a:p>
          <a:p>
            <a:pPr>
              <a:buFont typeface="Arial" pitchFamily="34" charset="0"/>
              <a:buChar char="•"/>
            </a:pPr>
            <a:r>
              <a:rPr lang="en-US" dirty="0" smtClean="0"/>
              <a:t>Opera </a:t>
            </a:r>
            <a:r>
              <a:rPr lang="en-US" dirty="0" err="1" smtClean="0"/>
              <a:t>nazionale</a:t>
            </a:r>
            <a:r>
              <a:rPr lang="en-US" dirty="0" smtClean="0"/>
              <a:t> </a:t>
            </a:r>
            <a:r>
              <a:rPr lang="en-US" dirty="0" err="1" smtClean="0"/>
              <a:t>dopolavoro</a:t>
            </a:r>
            <a:r>
              <a:rPr lang="en-US" dirty="0" smtClean="0"/>
              <a:t> (OND) 5 million members by 1940, lower middle class, farmers and blue collar workers—sporting grounds, libraries, movie houses, theaters and orchestras—every town had </a:t>
            </a:r>
            <a:r>
              <a:rPr lang="en-US" dirty="0" err="1" smtClean="0"/>
              <a:t>dopolavoro</a:t>
            </a:r>
            <a:r>
              <a:rPr lang="en-US" dirty="0" smtClean="0"/>
              <a:t> clubhouse with small library and radio, sometimes athletic equipment, auditorium for films and plays, small travel agency</a:t>
            </a:r>
          </a:p>
          <a:p>
            <a:pPr>
              <a:buFont typeface="Arial" pitchFamily="34" charset="0"/>
              <a:buChar char="•"/>
            </a:pPr>
            <a:r>
              <a:rPr lang="en-US" dirty="0" smtClean="0"/>
              <a:t>All activities at reduced rate and 50% discounts for train fares—genuinely voluntary membership, mostly non-political</a:t>
            </a:r>
          </a:p>
          <a:p>
            <a:pPr>
              <a:buFont typeface="Arial" pitchFamily="34" charset="0"/>
              <a:buChar char="•"/>
            </a:pPr>
            <a:r>
              <a:rPr lang="en-US" dirty="0" smtClean="0"/>
              <a:t>Poor quality plays and concerts, but very popular</a:t>
            </a:r>
          </a:p>
          <a:p>
            <a:pPr>
              <a:buFont typeface="Arial" pitchFamily="34" charset="0"/>
              <a:buChar char="•"/>
            </a:pPr>
            <a:r>
              <a:rPr lang="en-US" dirty="0" smtClean="0"/>
              <a:t>Policies on role of women, no birth control, abortion, pornography and anticommunism praised by </a:t>
            </a:r>
            <a:r>
              <a:rPr lang="en-US" dirty="0" err="1" smtClean="0"/>
              <a:t>vatican</a:t>
            </a:r>
            <a:r>
              <a:rPr lang="en-US" dirty="0" smtClean="0"/>
              <a:t>—religious holidays, crucifixes in schools, no open conflict between Church-State except over catholic youth groups in 1931</a:t>
            </a:r>
          </a:p>
          <a:p>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Lateran accords of 1929—roman </a:t>
            </a:r>
            <a:r>
              <a:rPr lang="en-US" dirty="0" err="1" smtClean="0"/>
              <a:t>catholicism</a:t>
            </a:r>
            <a:r>
              <a:rPr lang="en-US" dirty="0" smtClean="0"/>
              <a:t> state religion, pope sovereign in vatican—92 million dollars in cash and bond given to pope, canon law enforced—ban on divorce and religious education compulsory. Parochial schools and catholic youth groups allowed. In exchange, goodwill of pope and country’s 24% </a:t>
            </a:r>
            <a:r>
              <a:rPr lang="en-US" dirty="0" err="1" smtClean="0"/>
              <a:t>catholics</a:t>
            </a:r>
            <a:endParaRPr lang="en-US" dirty="0" smtClean="0"/>
          </a:p>
          <a:p>
            <a:pPr>
              <a:buFont typeface="Arial" pitchFamily="34" charset="0"/>
              <a:buChar char="•"/>
            </a:pPr>
            <a:r>
              <a:rPr lang="en-US" dirty="0" smtClean="0"/>
              <a:t>Relations strained over 1931 issue of youth groups and anti-</a:t>
            </a:r>
            <a:r>
              <a:rPr lang="en-US" dirty="0" err="1" smtClean="0"/>
              <a:t>semitism</a:t>
            </a:r>
            <a:r>
              <a:rPr lang="en-US" dirty="0" smtClean="0"/>
              <a:t> in 1938, but otherwise peaceful coexistence</a:t>
            </a:r>
          </a:p>
          <a:p>
            <a:pPr>
              <a:buFont typeface="Arial" pitchFamily="34" charset="0"/>
              <a:buChar char="•"/>
            </a:pPr>
            <a:r>
              <a:rPr lang="en-US" dirty="0" err="1" smtClean="0"/>
              <a:t>Blackshirt</a:t>
            </a:r>
            <a:r>
              <a:rPr lang="en-US" dirty="0" smtClean="0"/>
              <a:t> </a:t>
            </a:r>
            <a:r>
              <a:rPr lang="en-US" dirty="0" err="1" smtClean="0"/>
              <a:t>squadristi</a:t>
            </a:r>
            <a:r>
              <a:rPr lang="en-US" dirty="0" smtClean="0"/>
              <a:t> beat up opponents, tortured leaders, but last real rampage in 1925</a:t>
            </a:r>
          </a:p>
          <a:p>
            <a:pPr>
              <a:buFont typeface="Arial" pitchFamily="34" charset="0"/>
              <a:buChar char="•"/>
            </a:pPr>
            <a:r>
              <a:rPr lang="en-US" dirty="0" smtClean="0"/>
              <a:t>Secret police created to augment propaganda and consolidate regime</a:t>
            </a:r>
          </a:p>
          <a:p>
            <a:pPr>
              <a:buFont typeface="Arial" pitchFamily="34" charset="0"/>
              <a:buChar char="•"/>
            </a:pPr>
            <a:r>
              <a:rPr lang="en-US" dirty="0" smtClean="0"/>
              <a:t>Political offenders sometimes tortured but rarely killed</a:t>
            </a:r>
          </a:p>
          <a:p>
            <a:pPr>
              <a:buFont typeface="Arial" pitchFamily="34" charset="0"/>
              <a:buChar char="•"/>
            </a:pPr>
            <a:r>
              <a:rPr lang="en-US" dirty="0" smtClean="0"/>
              <a:t>Special tribunal handed down prison sentences to 17,000 people but </a:t>
            </a:r>
            <a:r>
              <a:rPr lang="en-US" dirty="0" err="1" smtClean="0"/>
              <a:t>mostlet</a:t>
            </a:r>
            <a:r>
              <a:rPr lang="en-US" dirty="0" smtClean="0"/>
              <a:t> off with just a warning</a:t>
            </a:r>
          </a:p>
          <a:p>
            <a:pPr>
              <a:buFont typeface="Arial" pitchFamily="34" charset="0"/>
              <a:buChar char="•"/>
            </a:pPr>
            <a:r>
              <a:rPr lang="en-US" dirty="0" smtClean="0"/>
              <a:t>Political prisoners sent to small penal islands under controlled residence, often in disease infected villages</a:t>
            </a:r>
          </a:p>
          <a:p>
            <a:pPr>
              <a:buFont typeface="Arial" pitchFamily="34" charset="0"/>
              <a:buChar char="•"/>
            </a:pPr>
            <a:r>
              <a:rPr lang="en-US" dirty="0" smtClean="0"/>
              <a:t>Only 29 </a:t>
            </a:r>
            <a:r>
              <a:rPr lang="en-US" dirty="0" err="1" smtClean="0"/>
              <a:t>italians</a:t>
            </a:r>
            <a:r>
              <a:rPr lang="en-US" dirty="0" smtClean="0"/>
              <a:t> executed for political crimes</a:t>
            </a:r>
          </a:p>
          <a:p>
            <a:pPr>
              <a:buFont typeface="Arial" pitchFamily="34" charset="0"/>
              <a:buChar char="•"/>
            </a:pPr>
            <a:r>
              <a:rPr lang="en-US" dirty="0" smtClean="0"/>
              <a:t>160,000 kept under surveillance</a:t>
            </a:r>
          </a:p>
          <a:p>
            <a:pPr>
              <a:buFont typeface="Arial" pitchFamily="34" charset="0"/>
              <a:buChar char="•"/>
            </a:pPr>
            <a:r>
              <a:rPr lang="en-US" dirty="0" smtClean="0"/>
              <a:t>Not much opposition, mostly intellectuals living abroad. People feared early acts of terror in 1919-1925. ordinary people feared the authorities</a:t>
            </a:r>
          </a:p>
          <a:p>
            <a:pPr>
              <a:buFont typeface="Arial" pitchFamily="34" charset="0"/>
              <a:buChar char="•"/>
            </a:pPr>
            <a:r>
              <a:rPr lang="en-US" dirty="0" smtClean="0"/>
              <a:t>1938 campaign against </a:t>
            </a:r>
            <a:r>
              <a:rPr lang="en-US" dirty="0" err="1" smtClean="0"/>
              <a:t>italian</a:t>
            </a:r>
            <a:r>
              <a:rPr lang="en-US" dirty="0" smtClean="0"/>
              <a:t> </a:t>
            </a:r>
            <a:r>
              <a:rPr lang="en-US" dirty="0" err="1" smtClean="0"/>
              <a:t>jews</a:t>
            </a:r>
            <a:r>
              <a:rPr lang="en-US" dirty="0" smtClean="0"/>
              <a:t>—citizenship of foreign born </a:t>
            </a:r>
            <a:r>
              <a:rPr lang="en-US" dirty="0" err="1" smtClean="0"/>
              <a:t>jews</a:t>
            </a:r>
            <a:r>
              <a:rPr lang="en-US" dirty="0" smtClean="0"/>
              <a:t> revoked, </a:t>
            </a:r>
            <a:r>
              <a:rPr lang="en-US" dirty="0" err="1" smtClean="0"/>
              <a:t>jew</a:t>
            </a:r>
            <a:r>
              <a:rPr lang="en-US" dirty="0" smtClean="0"/>
              <a:t> students and teachers banned from public schools, no party membership, expelled from civil and military service positions, professional, cultural and academic associations. 10% of </a:t>
            </a:r>
            <a:r>
              <a:rPr lang="en-US" dirty="0" err="1" smtClean="0"/>
              <a:t>uni</a:t>
            </a:r>
            <a:r>
              <a:rPr lang="en-US" dirty="0" smtClean="0"/>
              <a:t> professors lost their jobs. Not allowed to own land or business with &gt;100 employees. Campaign to purge </a:t>
            </a:r>
            <a:r>
              <a:rPr lang="en-US" dirty="0" err="1" smtClean="0"/>
              <a:t>jewish</a:t>
            </a:r>
            <a:r>
              <a:rPr lang="en-US" dirty="0" smtClean="0"/>
              <a:t> culture, especially avant-garde literature and textbooks by </a:t>
            </a:r>
            <a:r>
              <a:rPr lang="en-US" dirty="0" err="1" smtClean="0"/>
              <a:t>jewish</a:t>
            </a:r>
            <a:r>
              <a:rPr lang="en-US" dirty="0" smtClean="0"/>
              <a:t> authors. Mixed marriage forbidden. Very unpopular “defense of the race laws legislation”</a:t>
            </a:r>
          </a:p>
          <a:p>
            <a:pPr>
              <a:buFont typeface="Arial" pitchFamily="34" charset="0"/>
              <a:buChar char="•"/>
            </a:pPr>
            <a:endParaRPr lang="en-I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r>
              <a:rPr lang="en-US" dirty="0" smtClean="0"/>
              <a:t>Hitler</a:t>
            </a:r>
          </a:p>
          <a:p>
            <a:pPr>
              <a:buFont typeface="Arial" pitchFamily="34" charset="0"/>
              <a:buChar char="•"/>
            </a:pPr>
            <a:r>
              <a:rPr lang="en-US" dirty="0" smtClean="0"/>
              <a:t>Negative impact on education—curriculum made more practical, anti-intellectualism</a:t>
            </a:r>
          </a:p>
          <a:p>
            <a:pPr>
              <a:buFont typeface="Arial" pitchFamily="34" charset="0"/>
              <a:buChar char="•"/>
            </a:pPr>
            <a:r>
              <a:rPr lang="en-US" dirty="0" smtClean="0"/>
              <a:t>History </a:t>
            </a:r>
            <a:r>
              <a:rPr lang="en-US" dirty="0" err="1" smtClean="0"/>
              <a:t>nazified—jews</a:t>
            </a:r>
            <a:r>
              <a:rPr lang="en-US" dirty="0" smtClean="0"/>
              <a:t> blamed for every disaster in </a:t>
            </a:r>
            <a:r>
              <a:rPr lang="en-US" dirty="0" err="1" smtClean="0"/>
              <a:t>german</a:t>
            </a:r>
            <a:r>
              <a:rPr lang="en-US" dirty="0" smtClean="0"/>
              <a:t> history. Geography and culture stressed and racial biology, population policy and physical education emphasized</a:t>
            </a:r>
          </a:p>
          <a:p>
            <a:pPr>
              <a:buFont typeface="Arial" pitchFamily="34" charset="0"/>
              <a:buChar char="•"/>
            </a:pPr>
            <a:r>
              <a:rPr lang="en-US" dirty="0" smtClean="0"/>
              <a:t>Teachers part of party already so censorship of textbooks limited and haphazard</a:t>
            </a:r>
          </a:p>
          <a:p>
            <a:pPr>
              <a:buFont typeface="Arial" pitchFamily="34" charset="0"/>
              <a:buChar char="•"/>
            </a:pPr>
            <a:r>
              <a:rPr lang="en-US" dirty="0" smtClean="0"/>
              <a:t>Anti-</a:t>
            </a:r>
            <a:r>
              <a:rPr lang="en-US" dirty="0" err="1" smtClean="0"/>
              <a:t>semitic</a:t>
            </a:r>
            <a:r>
              <a:rPr lang="en-US" dirty="0" smtClean="0"/>
              <a:t> policies: 18% of faculty dismissed from universities for being </a:t>
            </a:r>
            <a:r>
              <a:rPr lang="en-US" dirty="0" err="1" smtClean="0"/>
              <a:t>jewish</a:t>
            </a:r>
            <a:r>
              <a:rPr lang="en-US" dirty="0" smtClean="0"/>
              <a:t> or political opponents, remaining had to be part of national socialist association of university lecturers</a:t>
            </a:r>
          </a:p>
          <a:p>
            <a:pPr>
              <a:buFont typeface="Arial" pitchFamily="34" charset="0"/>
              <a:buChar char="•"/>
            </a:pPr>
            <a:r>
              <a:rPr lang="en-US" dirty="0" smtClean="0"/>
              <a:t>Reduced no. of university students—especially young women. Only war broke anti-feminism out of necessity</a:t>
            </a:r>
          </a:p>
          <a:p>
            <a:pPr>
              <a:buFont typeface="Arial" pitchFamily="34" charset="0"/>
              <a:buChar char="•"/>
            </a:pPr>
            <a:r>
              <a:rPr lang="en-US" dirty="0" smtClean="0"/>
              <a:t>Social sciences and economics seriously influenced, courses in psychology and physics suffered because mainly </a:t>
            </a:r>
            <a:r>
              <a:rPr lang="en-US" dirty="0" err="1" smtClean="0"/>
              <a:t>jewish</a:t>
            </a:r>
            <a:r>
              <a:rPr lang="en-US" dirty="0" smtClean="0"/>
              <a:t> faculty</a:t>
            </a:r>
          </a:p>
          <a:p>
            <a:pPr>
              <a:buFont typeface="Arial" pitchFamily="34" charset="0"/>
              <a:buChar char="•"/>
            </a:pPr>
            <a:r>
              <a:rPr lang="en-US" dirty="0" smtClean="0"/>
              <a:t>Lots of newspapers, open to outsiders, but then nothing to hide</a:t>
            </a:r>
          </a:p>
          <a:p>
            <a:pPr>
              <a:buFont typeface="Arial" pitchFamily="34" charset="0"/>
              <a:buChar char="•"/>
            </a:pPr>
            <a:r>
              <a:rPr lang="en-US" dirty="0" smtClean="0"/>
              <a:t>Hitler </a:t>
            </a:r>
            <a:r>
              <a:rPr lang="en-US" dirty="0" err="1" smtClean="0"/>
              <a:t>jugend</a:t>
            </a:r>
            <a:r>
              <a:rPr lang="en-US" dirty="0" smtClean="0"/>
              <a:t> in 1926 but </a:t>
            </a:r>
            <a:r>
              <a:rPr lang="en-US" dirty="0" err="1" smtClean="0"/>
              <a:t>nazi</a:t>
            </a:r>
            <a:r>
              <a:rPr lang="en-US" dirty="0" smtClean="0"/>
              <a:t> youth groups had existed since 1922. for 10-18 year olds. Less than 14 years old, </a:t>
            </a:r>
            <a:r>
              <a:rPr lang="en-US" dirty="0" err="1" smtClean="0"/>
              <a:t>jugend</a:t>
            </a:r>
            <a:r>
              <a:rPr lang="en-US" dirty="0" smtClean="0"/>
              <a:t> </a:t>
            </a:r>
            <a:r>
              <a:rPr lang="en-US" dirty="0" err="1" smtClean="0"/>
              <a:t>volk</a:t>
            </a:r>
            <a:r>
              <a:rPr lang="en-US" dirty="0" smtClean="0"/>
              <a:t> for boys and </a:t>
            </a:r>
            <a:r>
              <a:rPr lang="en-US" dirty="0" err="1" smtClean="0"/>
              <a:t>jungmadel</a:t>
            </a:r>
            <a:r>
              <a:rPr lang="en-US" dirty="0" smtClean="0"/>
              <a:t> for girls. Teen girls—bund </a:t>
            </a:r>
            <a:r>
              <a:rPr lang="en-US" dirty="0" err="1" smtClean="0"/>
              <a:t>deutscher</a:t>
            </a:r>
            <a:r>
              <a:rPr lang="en-US" dirty="0" smtClean="0"/>
              <a:t> </a:t>
            </a:r>
            <a:r>
              <a:rPr lang="en-US" dirty="0" err="1" smtClean="0"/>
              <a:t>madel</a:t>
            </a:r>
            <a:endParaRPr lang="en-US" dirty="0" smtClean="0"/>
          </a:p>
          <a:p>
            <a:pPr>
              <a:buFont typeface="Arial" pitchFamily="34" charset="0"/>
              <a:buChar char="•"/>
            </a:pPr>
            <a:r>
              <a:rPr lang="en-US" dirty="0" smtClean="0"/>
              <a:t>Successful at breaking down social and intellectual distinctions between classes, non-</a:t>
            </a:r>
            <a:r>
              <a:rPr lang="en-US" dirty="0" err="1" smtClean="0"/>
              <a:t>nazi</a:t>
            </a:r>
            <a:r>
              <a:rPr lang="en-US" dirty="0" smtClean="0"/>
              <a:t> groups banned 1936</a:t>
            </a:r>
          </a:p>
          <a:p>
            <a:pPr>
              <a:buFont typeface="Arial" pitchFamily="34" charset="0"/>
              <a:buChar char="•"/>
            </a:pPr>
            <a:r>
              <a:rPr lang="en-US" dirty="0" smtClean="0"/>
              <a:t>1939 membership in youth groups for every healthy boy older than 9, competitive sports, paramilitary training for boys, girls made to be good wives and makeup. </a:t>
            </a:r>
          </a:p>
          <a:p>
            <a:pPr>
              <a:buFont typeface="Arial" pitchFamily="34" charset="0"/>
              <a:buChar char="•"/>
            </a:pPr>
            <a:r>
              <a:rPr lang="en-US" dirty="0" smtClean="0"/>
              <a:t>War games, physical training, map reading, use of lethal weapons—recruiting grounds for SS and army, best army in the world created</a:t>
            </a:r>
          </a:p>
          <a:p>
            <a:pPr>
              <a:buFont typeface="Arial" pitchFamily="34" charset="0"/>
              <a:buChar char="•"/>
            </a:pPr>
            <a:r>
              <a:rPr lang="en-US" dirty="0" smtClean="0"/>
              <a:t>Most loyal to </a:t>
            </a:r>
            <a:r>
              <a:rPr lang="en-US" dirty="0" err="1" smtClean="0"/>
              <a:t>hitler</a:t>
            </a:r>
            <a:r>
              <a:rPr lang="en-US" dirty="0" smtClean="0"/>
              <a:t> of all </a:t>
            </a:r>
            <a:r>
              <a:rPr lang="en-US" dirty="0" err="1" smtClean="0"/>
              <a:t>organisations</a:t>
            </a:r>
            <a:endParaRPr lang="en-US" dirty="0" smtClean="0"/>
          </a:p>
          <a:p>
            <a:pPr>
              <a:buFont typeface="Arial" pitchFamily="34" charset="0"/>
              <a:buChar char="•"/>
            </a:pPr>
            <a:r>
              <a:rPr lang="en-US" dirty="0" smtClean="0"/>
              <a:t>Kraft </a:t>
            </a:r>
            <a:r>
              <a:rPr lang="en-US" dirty="0" err="1" smtClean="0"/>
              <a:t>durch</a:t>
            </a:r>
            <a:r>
              <a:rPr lang="en-US" dirty="0" smtClean="0"/>
              <a:t> freude—55 million members by 1939, refreshing workers, fringe benefits, subsidized theater performances, concerts, art exhibitions, sports and hiking groups, social and folk dancing, films and adult education courses. Non-political</a:t>
            </a:r>
            <a:endParaRPr lang="en-IN"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Catholic clergy applauded bans on abortion, birth control, porn and venereal diseases, bolshevism, but </a:t>
            </a:r>
            <a:r>
              <a:rPr lang="en-US" dirty="0" err="1" smtClean="0"/>
              <a:t>nazis</a:t>
            </a:r>
            <a:r>
              <a:rPr lang="en-US" dirty="0" smtClean="0"/>
              <a:t> less successful in gaining catholic votes</a:t>
            </a:r>
          </a:p>
          <a:p>
            <a:pPr>
              <a:buFont typeface="Arial" pitchFamily="34" charset="0"/>
              <a:buChar char="•"/>
            </a:pPr>
            <a:r>
              <a:rPr lang="en-US" dirty="0" smtClean="0"/>
              <a:t>Conciliate </a:t>
            </a:r>
            <a:r>
              <a:rPr lang="en-US" dirty="0" err="1" smtClean="0"/>
              <a:t>catholics</a:t>
            </a:r>
            <a:r>
              <a:rPr lang="en-US" dirty="0" smtClean="0"/>
              <a:t> by promising center party to uphold rights of the church, including denominational education, in exchange for center party’s vote for enabling act</a:t>
            </a:r>
          </a:p>
          <a:p>
            <a:pPr>
              <a:buFont typeface="Arial" pitchFamily="34" charset="0"/>
              <a:buChar char="•"/>
            </a:pPr>
            <a:r>
              <a:rPr lang="en-US" dirty="0" smtClean="0"/>
              <a:t>Concordat 1933 granted independence to catholic religions and social organizations in exchange for </a:t>
            </a:r>
            <a:r>
              <a:rPr lang="en-US" dirty="0" err="1" smtClean="0"/>
              <a:t>vatican</a:t>
            </a:r>
            <a:r>
              <a:rPr lang="en-US" dirty="0" smtClean="0"/>
              <a:t> recognition of regime and renouncing political interference</a:t>
            </a:r>
          </a:p>
          <a:p>
            <a:pPr>
              <a:buFont typeface="Arial" pitchFamily="34" charset="0"/>
              <a:buChar char="•"/>
            </a:pPr>
            <a:r>
              <a:rPr lang="en-US" dirty="0" smtClean="0"/>
              <a:t>But conflicts remained—some nationalists set up new church renouncing pacifism and old testament and promoting racial purity. German </a:t>
            </a:r>
            <a:r>
              <a:rPr lang="en-US" dirty="0" err="1" smtClean="0"/>
              <a:t>christians</a:t>
            </a:r>
            <a:r>
              <a:rPr lang="en-US" dirty="0" smtClean="0"/>
              <a:t> (liberal protestant clergy) alarmed, established emergency league and confessing church—supported traditional </a:t>
            </a:r>
            <a:r>
              <a:rPr lang="en-US" dirty="0" err="1" smtClean="0"/>
              <a:t>christianity</a:t>
            </a:r>
            <a:r>
              <a:rPr lang="en-US" dirty="0" smtClean="0"/>
              <a:t> and denied right of </a:t>
            </a:r>
            <a:r>
              <a:rPr lang="en-US" dirty="0" err="1" smtClean="0"/>
              <a:t>nazis</a:t>
            </a:r>
            <a:r>
              <a:rPr lang="en-US" dirty="0" smtClean="0"/>
              <a:t> to impose policies on all aspects, but didn’t do much more in protest</a:t>
            </a:r>
          </a:p>
          <a:p>
            <a:pPr>
              <a:buFont typeface="Arial" pitchFamily="34" charset="0"/>
              <a:buChar char="•"/>
            </a:pPr>
            <a:r>
              <a:rPr lang="en-US" dirty="0" smtClean="0"/>
              <a:t>Still some of these were arrested and harassed and eventually denominational schools  and youth groups were banned, sent many protestant and catholic clergy to concentration camps</a:t>
            </a:r>
          </a:p>
          <a:p>
            <a:pPr>
              <a:buFont typeface="Arial" pitchFamily="34" charset="0"/>
              <a:buChar char="•"/>
            </a:pPr>
            <a:r>
              <a:rPr lang="en-US" dirty="0" smtClean="0"/>
              <a:t>But on the whole churches supported policies—war against </a:t>
            </a:r>
            <a:r>
              <a:rPr lang="en-US" dirty="0" err="1" smtClean="0"/>
              <a:t>russia</a:t>
            </a:r>
            <a:r>
              <a:rPr lang="en-US" dirty="0" smtClean="0"/>
              <a:t> was holy war, and anti-</a:t>
            </a:r>
            <a:r>
              <a:rPr lang="en-US" dirty="0" err="1" smtClean="0"/>
              <a:t>semitism</a:t>
            </a:r>
            <a:r>
              <a:rPr lang="en-US" dirty="0" smtClean="0"/>
              <a:t> was too much of a cultural norm</a:t>
            </a:r>
          </a:p>
          <a:p>
            <a:pPr>
              <a:buFont typeface="Arial" pitchFamily="34" charset="0"/>
              <a:buChar char="•"/>
            </a:pPr>
            <a:r>
              <a:rPr lang="en-US" dirty="0" smtClean="0"/>
              <a:t>Rohm purge of 1934 (night of long knives)</a:t>
            </a:r>
          </a:p>
          <a:p>
            <a:pPr>
              <a:buFont typeface="Arial" pitchFamily="34" charset="0"/>
              <a:buChar char="•"/>
            </a:pPr>
            <a:r>
              <a:rPr lang="en-US" dirty="0" smtClean="0"/>
              <a:t>Gestapo flooded with denunciations from citizens with grudges</a:t>
            </a:r>
          </a:p>
          <a:p>
            <a:pPr>
              <a:buFont typeface="Arial" pitchFamily="34" charset="0"/>
              <a:buChar char="•"/>
            </a:pPr>
            <a:r>
              <a:rPr lang="en-US" dirty="0" smtClean="0"/>
              <a:t>Use of terror limited before 1938</a:t>
            </a:r>
          </a:p>
          <a:p>
            <a:pPr>
              <a:buFont typeface="Arial" pitchFamily="34" charset="0"/>
              <a:buChar char="•"/>
            </a:pPr>
            <a:r>
              <a:rPr lang="en-US" dirty="0" smtClean="0"/>
              <a:t>27,000 peacetime peak of prisoners, but not specifically </a:t>
            </a:r>
            <a:r>
              <a:rPr lang="en-US" dirty="0" err="1" smtClean="0"/>
              <a:t>jews</a:t>
            </a:r>
            <a:r>
              <a:rPr lang="en-US" dirty="0" smtClean="0"/>
              <a:t>—anti </a:t>
            </a:r>
            <a:r>
              <a:rPr lang="en-US" dirty="0" err="1" smtClean="0"/>
              <a:t>nazis</a:t>
            </a:r>
            <a:r>
              <a:rPr lang="en-US" dirty="0" smtClean="0"/>
              <a:t>, communists, social democrats</a:t>
            </a:r>
          </a:p>
          <a:p>
            <a:pPr>
              <a:buFont typeface="Arial" pitchFamily="34" charset="0"/>
              <a:buChar char="•"/>
            </a:pPr>
            <a:r>
              <a:rPr lang="en-US" dirty="0" smtClean="0"/>
              <a:t>Early prisoners released in few weeks, majority of inmates in mid-30s were criminals, prostitutes, homosexuals, pimps, drunkards, beggars, “work shy” and </a:t>
            </a:r>
            <a:r>
              <a:rPr lang="en-US" dirty="0" err="1" smtClean="0"/>
              <a:t>jehova’s</a:t>
            </a:r>
            <a:r>
              <a:rPr lang="en-US" dirty="0" smtClean="0"/>
              <a:t> witnesses (refused to serve army)</a:t>
            </a:r>
          </a:p>
          <a:p>
            <a:pPr>
              <a:buFont typeface="Arial" pitchFamily="34" charset="0"/>
              <a:buChar char="•"/>
            </a:pPr>
            <a:r>
              <a:rPr lang="en-US" dirty="0" smtClean="0"/>
              <a:t>Prewar camps designed to intimidate opposition but not unpopular, cleaned up lawlessness</a:t>
            </a:r>
          </a:p>
          <a:p>
            <a:pPr>
              <a:buFont typeface="Arial" pitchFamily="34" charset="0"/>
              <a:buChar char="•"/>
            </a:pPr>
            <a:r>
              <a:rPr lang="en-US" dirty="0" smtClean="0"/>
              <a:t>Boycott of </a:t>
            </a:r>
            <a:r>
              <a:rPr lang="en-US" dirty="0" err="1" smtClean="0"/>
              <a:t>jewish</a:t>
            </a:r>
            <a:r>
              <a:rPr lang="en-US" dirty="0" smtClean="0"/>
              <a:t> business, doctors and lawyers in 1933 failed after just one day, but </a:t>
            </a:r>
            <a:r>
              <a:rPr lang="en-US" dirty="0" err="1" smtClean="0"/>
              <a:t>jewish</a:t>
            </a:r>
            <a:r>
              <a:rPr lang="en-US" dirty="0" smtClean="0"/>
              <a:t> background people excluded from civil service, including teachers, quota on university students</a:t>
            </a:r>
            <a:endParaRPr lang="en-IN"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15400" cy="2585323"/>
          </a:xfrm>
          <a:prstGeom prst="rect">
            <a:avLst/>
          </a:prstGeom>
          <a:noFill/>
        </p:spPr>
        <p:txBody>
          <a:bodyPr wrap="square" rtlCol="0">
            <a:spAutoFit/>
          </a:bodyPr>
          <a:lstStyle/>
          <a:p>
            <a:pPr>
              <a:buFont typeface="Arial" pitchFamily="34" charset="0"/>
              <a:buChar char="•"/>
            </a:pPr>
            <a:r>
              <a:rPr lang="en-US" dirty="0" smtClean="0"/>
              <a:t>Segregated schools</a:t>
            </a:r>
          </a:p>
          <a:p>
            <a:pPr>
              <a:buFont typeface="Arial" pitchFamily="34" charset="0"/>
              <a:buChar char="•"/>
            </a:pPr>
            <a:r>
              <a:rPr lang="en-US" dirty="0" smtClean="0"/>
              <a:t>But </a:t>
            </a:r>
            <a:r>
              <a:rPr lang="en-US" dirty="0" err="1" smtClean="0"/>
              <a:t>jewish</a:t>
            </a:r>
            <a:r>
              <a:rPr lang="en-US" dirty="0" smtClean="0"/>
              <a:t> war veterans and those in business prior to ww1 were excluded, so many not covered by laws</a:t>
            </a:r>
          </a:p>
          <a:p>
            <a:pPr>
              <a:buFont typeface="Arial" pitchFamily="34" charset="0"/>
              <a:buChar char="•"/>
            </a:pPr>
            <a:r>
              <a:rPr lang="en-US" dirty="0" smtClean="0"/>
              <a:t>Nuremberg laws 1935—jews deprived of citizenship and lost right to vote in general elections, but retained right to vote in own communal elections. Intermarriage forbidden. Ultraconservative </a:t>
            </a:r>
            <a:r>
              <a:rPr lang="en-US" dirty="0" err="1" smtClean="0"/>
              <a:t>jews</a:t>
            </a:r>
            <a:r>
              <a:rPr lang="en-US" dirty="0" smtClean="0"/>
              <a:t> even welcomed laws as a way of creating cultural autonomy</a:t>
            </a:r>
          </a:p>
          <a:p>
            <a:pPr>
              <a:buFont typeface="Arial" pitchFamily="34" charset="0"/>
              <a:buChar char="•"/>
            </a:pPr>
            <a:r>
              <a:rPr lang="en-US" dirty="0" smtClean="0"/>
              <a:t>Severe persecution began 1938—hitler felt army strong enough to withstand international opinion, annexation of </a:t>
            </a:r>
            <a:r>
              <a:rPr lang="en-US" dirty="0" err="1" smtClean="0"/>
              <a:t>austria</a:t>
            </a:r>
            <a:r>
              <a:rPr lang="en-US" dirty="0" smtClean="0"/>
              <a:t> (more </a:t>
            </a:r>
            <a:r>
              <a:rPr lang="en-US" dirty="0" err="1" smtClean="0"/>
              <a:t>antisemitic</a:t>
            </a:r>
            <a:r>
              <a:rPr lang="en-US" dirty="0" smtClean="0"/>
              <a:t>)</a:t>
            </a:r>
          </a:p>
          <a:p>
            <a:pPr>
              <a:buFont typeface="Arial" pitchFamily="34" charset="0"/>
              <a:buChar char="•"/>
            </a:pPr>
            <a:r>
              <a:rPr lang="en-US" dirty="0" err="1" smtClean="0"/>
              <a:t>Kristallnacht</a:t>
            </a:r>
            <a:r>
              <a:rPr lang="en-US" dirty="0" smtClean="0"/>
              <a:t> , identification stars and nationalization of </a:t>
            </a:r>
            <a:r>
              <a:rPr lang="en-US" dirty="0" err="1" smtClean="0"/>
              <a:t>jewish</a:t>
            </a:r>
            <a:r>
              <a:rPr lang="en-US" dirty="0" smtClean="0"/>
              <a:t> property and businesses</a:t>
            </a:r>
            <a:endParaRPr lang="en-I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Lenin had never abandoned idea of fomenting international revolutions and </a:t>
            </a:r>
            <a:r>
              <a:rPr lang="en-US" dirty="0" err="1" smtClean="0"/>
              <a:t>trotsky</a:t>
            </a:r>
            <a:r>
              <a:rPr lang="en-US" dirty="0" smtClean="0"/>
              <a:t> didn’t favor offensive measures in any circumstances</a:t>
            </a:r>
          </a:p>
          <a:p>
            <a:pPr>
              <a:buFont typeface="Arial" pitchFamily="34" charset="0"/>
              <a:buChar char="•"/>
            </a:pPr>
            <a:r>
              <a:rPr lang="en-US" dirty="0" smtClean="0"/>
              <a:t>Stalin’s theory sounded more cautious, stable and appealed to patriots who wanted equality and even superiority of </a:t>
            </a:r>
            <a:r>
              <a:rPr lang="en-US" dirty="0" err="1" smtClean="0"/>
              <a:t>russia</a:t>
            </a:r>
            <a:r>
              <a:rPr lang="en-US" dirty="0" smtClean="0"/>
              <a:t> over the west</a:t>
            </a:r>
          </a:p>
          <a:p>
            <a:endParaRPr lang="en-US" dirty="0" smtClean="0"/>
          </a:p>
          <a:p>
            <a:r>
              <a:rPr lang="en-US" dirty="0" smtClean="0"/>
              <a:t>Fascist Italy</a:t>
            </a:r>
          </a:p>
          <a:p>
            <a:pPr>
              <a:buFont typeface="Arial" pitchFamily="34" charset="0"/>
              <a:buChar char="•"/>
            </a:pPr>
            <a:r>
              <a:rPr lang="en-US" dirty="0" smtClean="0"/>
              <a:t>Italy lacked strong democratic tradition</a:t>
            </a:r>
          </a:p>
          <a:p>
            <a:pPr>
              <a:buFont typeface="Arial" pitchFamily="34" charset="0"/>
              <a:buChar char="•"/>
            </a:pPr>
            <a:r>
              <a:rPr lang="en-US" dirty="0" smtClean="0"/>
              <a:t>Constitution inherited from old Piedmont—not drafted by elected assembly</a:t>
            </a:r>
          </a:p>
          <a:p>
            <a:pPr>
              <a:buFont typeface="Arial" pitchFamily="34" charset="0"/>
              <a:buChar char="•"/>
            </a:pPr>
            <a:r>
              <a:rPr lang="en-US" dirty="0" smtClean="0"/>
              <a:t>Allowed king to choose pm if no party in chamber of deputies (lower house) had majority—no majority ever existed</a:t>
            </a:r>
          </a:p>
          <a:p>
            <a:pPr>
              <a:buFont typeface="Arial" pitchFamily="34" charset="0"/>
              <a:buChar char="•"/>
            </a:pPr>
            <a:r>
              <a:rPr lang="en-US" dirty="0" smtClean="0"/>
              <a:t>King also appointed members of senate. Lower house elected on very narrow franchise till 1912</a:t>
            </a:r>
          </a:p>
          <a:p>
            <a:pPr>
              <a:buFont typeface="Arial" pitchFamily="34" charset="0"/>
              <a:buChar char="•"/>
            </a:pPr>
            <a:r>
              <a:rPr lang="en-US" dirty="0" smtClean="0"/>
              <a:t>Low standard of living, not very industrialized—shortage of natural resources, isolation from rest of </a:t>
            </a:r>
            <a:r>
              <a:rPr lang="en-US" dirty="0" err="1" smtClean="0"/>
              <a:t>europe</a:t>
            </a:r>
            <a:r>
              <a:rPr lang="en-US" dirty="0" smtClean="0"/>
              <a:t>, difficulty in domestic communications/transport because of narrow elongated shape, mountains and islands, sharp north-south political divide and regional antagonism</a:t>
            </a:r>
          </a:p>
          <a:p>
            <a:pPr>
              <a:buFont typeface="Arial" pitchFamily="34" charset="0"/>
              <a:buChar char="•"/>
            </a:pPr>
            <a:r>
              <a:rPr lang="en-US" dirty="0" smtClean="0"/>
              <a:t>Universal manhood suffrage established 1912—5 million voters, 3 million of which were illiterate, no significant experience in politics prior to advent of fascism</a:t>
            </a:r>
          </a:p>
          <a:p>
            <a:pPr>
              <a:buFont typeface="Arial" pitchFamily="34" charset="0"/>
              <a:buChar char="•"/>
            </a:pPr>
            <a:r>
              <a:rPr lang="en-US" dirty="0" smtClean="0"/>
              <a:t>Rich mainly interested in keeping poor politically impotent, middle class more interested in welfare of own cities than country</a:t>
            </a:r>
          </a:p>
          <a:p>
            <a:pPr>
              <a:buFont typeface="Arial" pitchFamily="34" charset="0"/>
              <a:buChar char="•"/>
            </a:pPr>
            <a:r>
              <a:rPr lang="en-US" dirty="0" smtClean="0"/>
              <a:t>WW1 exacerbated problems—</a:t>
            </a:r>
            <a:r>
              <a:rPr lang="en-US" dirty="0" err="1" smtClean="0"/>
              <a:t>catholics</a:t>
            </a:r>
            <a:r>
              <a:rPr lang="en-US" dirty="0" smtClean="0"/>
              <a:t>, most of the socialists , business people and peasants favored neutrality</a:t>
            </a:r>
          </a:p>
          <a:p>
            <a:pPr>
              <a:buFont typeface="Arial" pitchFamily="34" charset="0"/>
              <a:buChar char="•"/>
            </a:pPr>
            <a:r>
              <a:rPr lang="en-US" dirty="0" smtClean="0"/>
              <a:t>King, nationalists, liberal press, army, university students, intellectuals, ship builders and steel industry favored intervention (minority)</a:t>
            </a:r>
          </a:p>
          <a:p>
            <a:pPr>
              <a:buFont typeface="Arial" pitchFamily="34" charset="0"/>
              <a:buChar char="•"/>
            </a:pPr>
            <a:r>
              <a:rPr lang="en-US" dirty="0" smtClean="0"/>
              <a:t>Parliament bullied into going to war by mobs in large cities, e.g. Milan (</a:t>
            </a:r>
            <a:r>
              <a:rPr lang="en-US" dirty="0" err="1" smtClean="0"/>
              <a:t>mussolini</a:t>
            </a:r>
            <a:r>
              <a:rPr lang="en-US" dirty="0" smtClean="0"/>
              <a:t> carried out </a:t>
            </a:r>
            <a:r>
              <a:rPr lang="en-US" dirty="0" err="1" smtClean="0"/>
              <a:t>prowar</a:t>
            </a:r>
            <a:r>
              <a:rPr lang="en-US" dirty="0" smtClean="0"/>
              <a:t> demonstrations)</a:t>
            </a:r>
          </a:p>
          <a:p>
            <a:pPr>
              <a:buFont typeface="Arial" pitchFamily="34" charset="0"/>
              <a:buChar char="•"/>
            </a:pPr>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err="1" smtClean="0"/>
              <a:t>Prowar</a:t>
            </a:r>
            <a:r>
              <a:rPr lang="en-US" dirty="0" smtClean="0"/>
              <a:t> people failed to consider Alps, the natural defense of </a:t>
            </a:r>
            <a:r>
              <a:rPr lang="en-US" dirty="0" err="1" smtClean="0"/>
              <a:t>austria-italy</a:t>
            </a:r>
            <a:r>
              <a:rPr lang="en-US" dirty="0" smtClean="0"/>
              <a:t> border</a:t>
            </a:r>
          </a:p>
          <a:p>
            <a:pPr>
              <a:buFont typeface="Arial" pitchFamily="34" charset="0"/>
              <a:buChar char="•"/>
            </a:pPr>
            <a:r>
              <a:rPr lang="en-US" dirty="0" smtClean="0"/>
              <a:t>650,000 died, 750, 000 </a:t>
            </a:r>
            <a:r>
              <a:rPr lang="en-US" dirty="0" err="1" smtClean="0"/>
              <a:t>italian</a:t>
            </a:r>
            <a:r>
              <a:rPr lang="en-US" dirty="0" smtClean="0"/>
              <a:t> speaking </a:t>
            </a:r>
            <a:r>
              <a:rPr lang="en-US" dirty="0" err="1" smtClean="0"/>
              <a:t>austrians</a:t>
            </a:r>
            <a:r>
              <a:rPr lang="en-US" dirty="0" smtClean="0"/>
              <a:t> annexed along with 750,000 difficult to assimilate ethnic </a:t>
            </a:r>
            <a:r>
              <a:rPr lang="en-US" dirty="0" err="1" smtClean="0"/>
              <a:t>germans</a:t>
            </a:r>
            <a:r>
              <a:rPr lang="en-US" dirty="0" smtClean="0"/>
              <a:t> and south </a:t>
            </a:r>
            <a:r>
              <a:rPr lang="en-US" dirty="0" err="1" smtClean="0"/>
              <a:t>slavs</a:t>
            </a:r>
            <a:endParaRPr lang="en-US" dirty="0" smtClean="0"/>
          </a:p>
          <a:p>
            <a:pPr>
              <a:buFont typeface="Arial" pitchFamily="34" charset="0"/>
              <a:buChar char="•"/>
            </a:pPr>
            <a:r>
              <a:rPr lang="en-US" dirty="0" smtClean="0"/>
              <a:t>Not granted all territory it had been promised in treaty of </a:t>
            </a:r>
            <a:r>
              <a:rPr lang="en-US" dirty="0" err="1" smtClean="0"/>
              <a:t>london</a:t>
            </a:r>
            <a:endParaRPr lang="en-US" dirty="0" smtClean="0"/>
          </a:p>
          <a:p>
            <a:pPr>
              <a:buFont typeface="Arial" pitchFamily="34" charset="0"/>
              <a:buChar char="•"/>
            </a:pPr>
            <a:r>
              <a:rPr lang="en-US" dirty="0" smtClean="0"/>
              <a:t>Angry nationalists called treaty of </a:t>
            </a:r>
            <a:r>
              <a:rPr lang="en-US" dirty="0" err="1" smtClean="0"/>
              <a:t>st</a:t>
            </a:r>
            <a:r>
              <a:rPr lang="en-US" dirty="0" smtClean="0"/>
              <a:t>. </a:t>
            </a:r>
            <a:r>
              <a:rPr lang="en-US" dirty="0" err="1" smtClean="0"/>
              <a:t>germain</a:t>
            </a:r>
            <a:r>
              <a:rPr lang="en-US" dirty="0" smtClean="0"/>
              <a:t> a mutilated peace</a:t>
            </a:r>
          </a:p>
          <a:p>
            <a:pPr>
              <a:buFont typeface="Arial" pitchFamily="34" charset="0"/>
              <a:buChar char="•"/>
            </a:pPr>
            <a:r>
              <a:rPr lang="en-US" dirty="0" smtClean="0"/>
              <a:t>Economy  deteriorated—no more loans from war allies, unemployment rising as soldiers returned home—2 million by 1919</a:t>
            </a:r>
          </a:p>
          <a:p>
            <a:pPr>
              <a:buFont typeface="Arial" pitchFamily="34" charset="0"/>
              <a:buChar char="•"/>
            </a:pPr>
            <a:r>
              <a:rPr lang="en-US" dirty="0" smtClean="0"/>
              <a:t>Currency collapsed, cost of living rose</a:t>
            </a:r>
          </a:p>
          <a:p>
            <a:pPr>
              <a:buFont typeface="Arial" pitchFamily="34" charset="0"/>
              <a:buChar char="•"/>
            </a:pPr>
            <a:r>
              <a:rPr lang="en-US" dirty="0" smtClean="0"/>
              <a:t>National debt huge because of war expenditure</a:t>
            </a:r>
          </a:p>
          <a:p>
            <a:pPr>
              <a:buFont typeface="Arial" pitchFamily="34" charset="0"/>
              <a:buChar char="•"/>
            </a:pPr>
            <a:r>
              <a:rPr lang="en-US" dirty="0" smtClean="0"/>
              <a:t>New system of proportional representation introduced</a:t>
            </a:r>
          </a:p>
          <a:p>
            <a:pPr>
              <a:buFont typeface="Arial" pitchFamily="34" charset="0"/>
              <a:buChar char="•"/>
            </a:pPr>
            <a:r>
              <a:rPr lang="en-US" dirty="0" smtClean="0"/>
              <a:t>Socialists had the largest party, but badly divided, refused to collaborate with other parties and obstructed passage of progressive legislation—believed that crisis of capitalism required for dictatorship of the proletariat </a:t>
            </a:r>
          </a:p>
          <a:p>
            <a:pPr>
              <a:buFont typeface="Arial" pitchFamily="34" charset="0"/>
              <a:buChar char="•"/>
            </a:pPr>
            <a:r>
              <a:rPr lang="en-US" dirty="0" smtClean="0"/>
              <a:t>Split of left wing—Italian communist party, wanted to make things worse to create chaos—communist revolution facilitated</a:t>
            </a:r>
          </a:p>
          <a:p>
            <a:pPr>
              <a:buFont typeface="Arial" pitchFamily="34" charset="0"/>
              <a:buChar char="•"/>
            </a:pPr>
            <a:r>
              <a:rPr lang="en-US" dirty="0" smtClean="0"/>
              <a:t>New catholic popular party lacked internal cohesion and agreed only on opposition to anticlericalism</a:t>
            </a:r>
          </a:p>
          <a:p>
            <a:pPr>
              <a:buFont typeface="Arial" pitchFamily="34" charset="0"/>
              <a:buChar char="•"/>
            </a:pPr>
            <a:r>
              <a:rPr lang="en-US" dirty="0" smtClean="0"/>
              <a:t>Middle class liberal party led by </a:t>
            </a:r>
            <a:r>
              <a:rPr lang="en-US" dirty="0" err="1" smtClean="0"/>
              <a:t>giolitti</a:t>
            </a:r>
            <a:r>
              <a:rPr lang="en-US" dirty="0" smtClean="0"/>
              <a:t>—prime minister for most of early postwar period and lacked popular support—could only form governments by default</a:t>
            </a:r>
          </a:p>
          <a:p>
            <a:pPr>
              <a:buFont typeface="Arial" pitchFamily="34" charset="0"/>
              <a:buChar char="•"/>
            </a:pPr>
            <a:r>
              <a:rPr lang="en-US" dirty="0" err="1" smtClean="0"/>
              <a:t>Fascio</a:t>
            </a:r>
            <a:r>
              <a:rPr lang="en-US" dirty="0" smtClean="0"/>
              <a:t> </a:t>
            </a:r>
            <a:r>
              <a:rPr lang="en-US" dirty="0" err="1" smtClean="0"/>
              <a:t>di</a:t>
            </a:r>
            <a:r>
              <a:rPr lang="en-US" dirty="0" smtClean="0"/>
              <a:t> </a:t>
            </a:r>
            <a:r>
              <a:rPr lang="en-US" dirty="0" err="1" smtClean="0"/>
              <a:t>combattimento</a:t>
            </a:r>
            <a:r>
              <a:rPr lang="en-US" dirty="0" smtClean="0"/>
              <a:t>—formed march 1919 in </a:t>
            </a:r>
            <a:r>
              <a:rPr lang="en-US" dirty="0" err="1" smtClean="0"/>
              <a:t>milan—fascio</a:t>
            </a:r>
            <a:r>
              <a:rPr lang="en-US" dirty="0" smtClean="0"/>
              <a:t>=group instead of “party”—new popular movement, stood apart from old corrupt parties, movement of struggle and action</a:t>
            </a:r>
          </a:p>
          <a:p>
            <a:pPr>
              <a:buFont typeface="Arial" pitchFamily="34" charset="0"/>
              <a:buChar char="•"/>
            </a:pPr>
            <a:r>
              <a:rPr lang="en-US" dirty="0" smtClean="0"/>
              <a:t>Paramilitary character and appearance—many ex-soldiers</a:t>
            </a:r>
          </a:p>
          <a:p>
            <a:pPr>
              <a:buFont typeface="Arial" pitchFamily="34" charset="0"/>
              <a:buChar char="•"/>
            </a:pPr>
            <a:r>
              <a:rPr lang="en-US" dirty="0" smtClean="0"/>
              <a:t>At first, fascist program was anti-capitalist, anti-clerical and republican</a:t>
            </a:r>
          </a:p>
          <a:p>
            <a:pPr>
              <a:buFont typeface="Arial" pitchFamily="34" charset="0"/>
              <a:buChar char="•"/>
            </a:pPr>
            <a:r>
              <a:rPr lang="en-US" dirty="0" smtClean="0"/>
              <a:t>Had little success with working classes—they remained loyal to socialists</a:t>
            </a:r>
          </a:p>
          <a:p>
            <a:pPr>
              <a:buFont typeface="Arial" pitchFamily="34" charset="0"/>
              <a:buChar char="•"/>
            </a:pPr>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Instead, 1919-1920 drew support from middle and lower class: students, journalists, unemployed professionals, veterans</a:t>
            </a:r>
          </a:p>
          <a:p>
            <a:pPr>
              <a:buFont typeface="Arial" pitchFamily="34" charset="0"/>
              <a:buChar char="•"/>
            </a:pPr>
            <a:r>
              <a:rPr lang="en-US" dirty="0" smtClean="0"/>
              <a:t>November 1919 humiliating defeat in elections (no seats won at all)</a:t>
            </a:r>
          </a:p>
          <a:p>
            <a:pPr>
              <a:buFont typeface="Arial" pitchFamily="34" charset="0"/>
              <a:buChar char="•"/>
            </a:pPr>
            <a:r>
              <a:rPr lang="en-US" dirty="0" smtClean="0"/>
              <a:t>By summer 1920, however, had 36 branches and a total of 20,000 members, mainly in great cities of northern Italy</a:t>
            </a:r>
          </a:p>
          <a:p>
            <a:pPr>
              <a:buFont typeface="Arial" pitchFamily="34" charset="0"/>
              <a:buChar char="•"/>
            </a:pPr>
            <a:r>
              <a:rPr lang="en-US" dirty="0" smtClean="0"/>
              <a:t>Liberal state electoral reform was political suicide—liberals lost dominance in 1919 election</a:t>
            </a:r>
          </a:p>
          <a:p>
            <a:pPr>
              <a:buFont typeface="Arial" pitchFamily="34" charset="0"/>
              <a:buChar char="•"/>
            </a:pPr>
            <a:r>
              <a:rPr lang="en-US" dirty="0" smtClean="0"/>
              <a:t>Mass politics—radicalized politics, because of </a:t>
            </a:r>
            <a:r>
              <a:rPr lang="en-US" dirty="0" err="1" smtClean="0"/>
              <a:t>wilson’s</a:t>
            </a:r>
            <a:r>
              <a:rPr lang="en-US" dirty="0" smtClean="0"/>
              <a:t> 14 points for democratic future, promises made by wartime leaders to rally support for war, </a:t>
            </a:r>
            <a:r>
              <a:rPr lang="en-US" dirty="0" err="1" smtClean="0"/>
              <a:t>bolshevik</a:t>
            </a:r>
            <a:r>
              <a:rPr lang="en-US" dirty="0" smtClean="0"/>
              <a:t> revolution, informal political education of poor soldiers by educated soldiers in trenches</a:t>
            </a:r>
          </a:p>
          <a:p>
            <a:pPr>
              <a:buFont typeface="Arial" pitchFamily="34" charset="0"/>
              <a:buChar char="•"/>
            </a:pPr>
            <a:r>
              <a:rPr lang="en-US" dirty="0" smtClean="0"/>
              <a:t>November 1919 elections triumph of mass politics—Socialists (largest) and catholic PPI</a:t>
            </a:r>
          </a:p>
          <a:p>
            <a:pPr>
              <a:buFont typeface="Arial" pitchFamily="34" charset="0"/>
              <a:buChar char="•"/>
            </a:pPr>
            <a:r>
              <a:rPr lang="en-US" dirty="0" smtClean="0"/>
              <a:t>Universal desire for change, old parties discredited by war </a:t>
            </a:r>
          </a:p>
          <a:p>
            <a:pPr>
              <a:buFont typeface="Arial" pitchFamily="34" charset="0"/>
              <a:buChar char="•"/>
            </a:pPr>
            <a:r>
              <a:rPr lang="en-US" dirty="0" smtClean="0"/>
              <a:t>Situation of political stalemate in parliament meant paralysis of legal parliamentary </a:t>
            </a:r>
            <a:r>
              <a:rPr lang="en-US" dirty="0" err="1" smtClean="0"/>
              <a:t>gov</a:t>
            </a:r>
            <a:endParaRPr lang="en-US" dirty="0" smtClean="0"/>
          </a:p>
          <a:p>
            <a:pPr>
              <a:buFont typeface="Arial" pitchFamily="34" charset="0"/>
              <a:buChar char="•"/>
            </a:pPr>
            <a:r>
              <a:rPr lang="en-US" dirty="0" smtClean="0"/>
              <a:t>Socialists refused to accept responsibilities of parliament—”Down with Parliament!”</a:t>
            </a:r>
          </a:p>
          <a:p>
            <a:pPr>
              <a:buFont typeface="Arial" pitchFamily="34" charset="0"/>
              <a:buChar char="•"/>
            </a:pPr>
            <a:r>
              <a:rPr lang="en-US" dirty="0" smtClean="0"/>
              <a:t>PPI left to handle </a:t>
            </a:r>
            <a:r>
              <a:rPr lang="en-US" dirty="0" err="1" smtClean="0"/>
              <a:t>gov</a:t>
            </a:r>
            <a:r>
              <a:rPr lang="en-US" dirty="0" smtClean="0"/>
              <a:t>—brand new, inexperienced, heterogeneous</a:t>
            </a:r>
          </a:p>
          <a:p>
            <a:pPr>
              <a:buFont typeface="Arial" pitchFamily="34" charset="0"/>
              <a:buChar char="•"/>
            </a:pPr>
            <a:r>
              <a:rPr lang="en-US" dirty="0" smtClean="0"/>
              <a:t>PPI junior partner in </a:t>
            </a:r>
            <a:r>
              <a:rPr lang="en-US" dirty="0" err="1" smtClean="0"/>
              <a:t>shortlived</a:t>
            </a:r>
            <a:r>
              <a:rPr lang="en-US" dirty="0" smtClean="0"/>
              <a:t> coalition governments led by liberal nobles—</a:t>
            </a:r>
            <a:r>
              <a:rPr lang="en-US" dirty="0" err="1" smtClean="0"/>
              <a:t>nitti</a:t>
            </a:r>
            <a:r>
              <a:rPr lang="en-US" dirty="0" smtClean="0"/>
              <a:t>, </a:t>
            </a:r>
            <a:r>
              <a:rPr lang="en-US" dirty="0" err="1" smtClean="0"/>
              <a:t>giolitti</a:t>
            </a:r>
            <a:r>
              <a:rPr lang="en-US" dirty="0" smtClean="0"/>
              <a:t>, </a:t>
            </a:r>
            <a:r>
              <a:rPr lang="en-US" dirty="0" err="1" smtClean="0"/>
              <a:t>bonomi</a:t>
            </a:r>
            <a:r>
              <a:rPr lang="en-US" dirty="0" smtClean="0"/>
              <a:t>, </a:t>
            </a:r>
            <a:r>
              <a:rPr lang="en-US" dirty="0" err="1" smtClean="0"/>
              <a:t>facta</a:t>
            </a:r>
            <a:r>
              <a:rPr lang="en-US" dirty="0" smtClean="0"/>
              <a:t> 1919-1922</a:t>
            </a:r>
          </a:p>
          <a:p>
            <a:pPr>
              <a:buFont typeface="Arial" pitchFamily="34" charset="0"/>
              <a:buChar char="•"/>
            </a:pPr>
            <a:r>
              <a:rPr lang="en-US" dirty="0" smtClean="0"/>
              <a:t>Liberals and PPI both intransigent—liberals unwilling to recognize tactics of </a:t>
            </a:r>
            <a:r>
              <a:rPr lang="en-US" dirty="0" err="1" smtClean="0"/>
              <a:t>transformism</a:t>
            </a:r>
            <a:r>
              <a:rPr lang="en-US" dirty="0" smtClean="0"/>
              <a:t> wouldn’t work in new era of mass politics and failed to treat PPI as independent political entity</a:t>
            </a:r>
          </a:p>
          <a:p>
            <a:pPr>
              <a:buFont typeface="Arial" pitchFamily="34" charset="0"/>
              <a:buChar char="•"/>
            </a:pPr>
            <a:r>
              <a:rPr lang="en-US" dirty="0" smtClean="0"/>
              <a:t>1915 crisis had split liberals into neutralists and interventionists, so little cooperation</a:t>
            </a:r>
          </a:p>
          <a:p>
            <a:pPr>
              <a:buFont typeface="Arial" pitchFamily="34" charset="0"/>
              <a:buChar char="•"/>
            </a:pPr>
            <a:r>
              <a:rPr lang="en-US" dirty="0" smtClean="0"/>
              <a:t>Italians dissatisfied by mutilated victory even though they did well and gained most territories (except share of </a:t>
            </a:r>
            <a:r>
              <a:rPr lang="en-US" dirty="0" err="1" smtClean="0"/>
              <a:t>german</a:t>
            </a:r>
            <a:r>
              <a:rPr lang="en-US" dirty="0" smtClean="0"/>
              <a:t> and </a:t>
            </a:r>
            <a:r>
              <a:rPr lang="en-US" dirty="0" err="1" smtClean="0"/>
              <a:t>turkish</a:t>
            </a:r>
            <a:r>
              <a:rPr lang="en-US" dirty="0" smtClean="0"/>
              <a:t> empires, esp. </a:t>
            </a:r>
            <a:r>
              <a:rPr lang="en-US" dirty="0" err="1" smtClean="0"/>
              <a:t>fiume</a:t>
            </a:r>
            <a:r>
              <a:rPr lang="en-US" dirty="0" smtClean="0"/>
              <a:t> which had 50% </a:t>
            </a:r>
            <a:r>
              <a:rPr lang="en-US" dirty="0" err="1" smtClean="0"/>
              <a:t>italians</a:t>
            </a:r>
            <a:r>
              <a:rPr lang="en-US" dirty="0" smtClean="0"/>
              <a:t>)—fascists and nationalists claimed </a:t>
            </a:r>
            <a:r>
              <a:rPr lang="en-US" dirty="0" err="1" smtClean="0"/>
              <a:t>italy</a:t>
            </a:r>
            <a:r>
              <a:rPr lang="en-US" dirty="0" smtClean="0"/>
              <a:t> was cheated</a:t>
            </a:r>
          </a:p>
          <a:p>
            <a:pPr>
              <a:buFont typeface="Arial" pitchFamily="34" charset="0"/>
              <a:buChar char="•"/>
            </a:pPr>
            <a:r>
              <a:rPr lang="en-US" dirty="0" smtClean="0"/>
              <a:t>Sept 1919 (even though </a:t>
            </a:r>
            <a:r>
              <a:rPr lang="en-US" dirty="0" err="1" smtClean="0"/>
              <a:t>fiume</a:t>
            </a:r>
            <a:r>
              <a:rPr lang="en-US" dirty="0" smtClean="0"/>
              <a:t> had not been promised to </a:t>
            </a:r>
            <a:r>
              <a:rPr lang="en-US" dirty="0" err="1" smtClean="0"/>
              <a:t>italy</a:t>
            </a:r>
            <a:r>
              <a:rPr lang="en-US" dirty="0" smtClean="0"/>
              <a:t> under treaty of </a:t>
            </a:r>
            <a:r>
              <a:rPr lang="en-US" dirty="0" err="1" smtClean="0"/>
              <a:t>london</a:t>
            </a:r>
            <a:r>
              <a:rPr lang="en-US" dirty="0" smtClean="0"/>
              <a:t>) </a:t>
            </a:r>
            <a:r>
              <a:rPr lang="en-US" dirty="0" err="1" smtClean="0"/>
              <a:t>D’annunzio</a:t>
            </a:r>
            <a:r>
              <a:rPr lang="en-US" dirty="0" smtClean="0"/>
              <a:t> and his </a:t>
            </a:r>
            <a:r>
              <a:rPr lang="en-US" dirty="0" err="1" smtClean="0"/>
              <a:t>arditti</a:t>
            </a:r>
            <a:r>
              <a:rPr lang="en-US" dirty="0" smtClean="0"/>
              <a:t> seized </a:t>
            </a:r>
            <a:r>
              <a:rPr lang="en-US" dirty="0" err="1" smtClean="0"/>
              <a:t>fiume</a:t>
            </a:r>
            <a:r>
              <a:rPr lang="en-US" dirty="0" smtClean="0"/>
              <a:t> until </a:t>
            </a:r>
            <a:r>
              <a:rPr lang="en-US" dirty="0" err="1" smtClean="0"/>
              <a:t>december</a:t>
            </a:r>
            <a:r>
              <a:rPr lang="en-US" dirty="0" smtClean="0"/>
              <a:t> 1920 when </a:t>
            </a:r>
            <a:r>
              <a:rPr lang="en-US" dirty="0" err="1" smtClean="0"/>
              <a:t>Giolitti</a:t>
            </a:r>
            <a:r>
              <a:rPr lang="en-US" dirty="0" smtClean="0"/>
              <a:t> finally sent troops to oust him</a:t>
            </a:r>
          </a:p>
          <a:p>
            <a:pPr>
              <a:buFont typeface="Arial" pitchFamily="34" charset="0"/>
              <a:buChar char="•"/>
            </a:pPr>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Reluctance and slowness of government to crush this rebellion damaged credibility—suggested government unwilling to prevent right wing violence and illegal action</a:t>
            </a:r>
          </a:p>
          <a:p>
            <a:pPr>
              <a:buFont typeface="Arial" pitchFamily="34" charset="0"/>
              <a:buChar char="•"/>
            </a:pPr>
            <a:r>
              <a:rPr lang="en-US" dirty="0" smtClean="0"/>
              <a:t>Economy problems hit middle classes most and those with less bargaining problems than </a:t>
            </a:r>
            <a:r>
              <a:rPr lang="en-US" dirty="0" err="1" smtClean="0"/>
              <a:t>unionised</a:t>
            </a:r>
            <a:r>
              <a:rPr lang="en-US" dirty="0" smtClean="0"/>
              <a:t> working class</a:t>
            </a:r>
          </a:p>
          <a:p>
            <a:pPr>
              <a:buFont typeface="Arial" pitchFamily="34" charset="0"/>
              <a:buChar char="•"/>
            </a:pPr>
            <a:r>
              <a:rPr lang="en-US" dirty="0" smtClean="0"/>
              <a:t>Postwar militancy of working class—”red two years” 1918-1920</a:t>
            </a:r>
          </a:p>
          <a:p>
            <a:pPr>
              <a:buFont typeface="Arial" pitchFamily="34" charset="0"/>
              <a:buChar char="•"/>
            </a:pPr>
            <a:r>
              <a:rPr lang="en-US" dirty="0" smtClean="0"/>
              <a:t>Expansion of manufacturing industry during war led to growth of working class and political radicalization of sections of peasantry</a:t>
            </a:r>
          </a:p>
          <a:p>
            <a:pPr>
              <a:buFont typeface="Arial" pitchFamily="34" charset="0"/>
              <a:buChar char="•"/>
            </a:pPr>
            <a:r>
              <a:rPr lang="en-US" dirty="0" smtClean="0"/>
              <a:t>Increase in membership of working class organizations, socialist party, militancy at rank and file level of trade unions, peasantry leagues—freed from wartime restrictions</a:t>
            </a:r>
          </a:p>
          <a:p>
            <a:pPr>
              <a:buFont typeface="Arial" pitchFamily="34" charset="0"/>
              <a:buChar char="•"/>
            </a:pPr>
            <a:r>
              <a:rPr lang="en-US" dirty="0" smtClean="0"/>
              <a:t>Numerous strikes, protests against rise in cost of living, occupations of factories and land, systematic violence against opponents of socialism</a:t>
            </a:r>
          </a:p>
          <a:p>
            <a:pPr>
              <a:buFont typeface="Arial" pitchFamily="34" charset="0"/>
              <a:buChar char="•"/>
            </a:pPr>
            <a:r>
              <a:rPr lang="en-US" dirty="0" smtClean="0"/>
              <a:t>But leadership hadn’t developed a revolutionary strategy and had no practical plans</a:t>
            </a:r>
          </a:p>
          <a:p>
            <a:pPr>
              <a:buFont typeface="Arial" pitchFamily="34" charset="0"/>
              <a:buChar char="•"/>
            </a:pPr>
            <a:r>
              <a:rPr lang="en-US" dirty="0" smtClean="0"/>
              <a:t>Occupation of factories in summer 1920, started in Turin because  of failure of Employer-Trade Union negotiations in the car industry, spread to other northern </a:t>
            </a:r>
            <a:r>
              <a:rPr lang="en-US" dirty="0" err="1" smtClean="0"/>
              <a:t>italian</a:t>
            </a:r>
            <a:r>
              <a:rPr lang="en-US" dirty="0" smtClean="0"/>
              <a:t> cities, arms stockpiled in some places—but nothing came out of it, liberals didn’t use force, revolutionary potential and fervor died out</a:t>
            </a:r>
          </a:p>
          <a:p>
            <a:pPr>
              <a:buFont typeface="Arial" pitchFamily="34" charset="0"/>
              <a:buChar char="•"/>
            </a:pPr>
            <a:r>
              <a:rPr lang="en-US" dirty="0" smtClean="0"/>
              <a:t>Defeat for working class movement—trade union members demoralized, industrialists blamed liberals for humiliation and lost confidence in government</a:t>
            </a:r>
          </a:p>
          <a:p>
            <a:pPr>
              <a:buFont typeface="Arial" pitchFamily="34" charset="0"/>
              <a:buChar char="•"/>
            </a:pPr>
            <a:r>
              <a:rPr lang="en-US" dirty="0" smtClean="0"/>
              <a:t>Deep fears of socialist revolution in upper and middle classes</a:t>
            </a:r>
          </a:p>
          <a:p>
            <a:pPr>
              <a:buFont typeface="Arial" pitchFamily="34" charset="0"/>
              <a:buChar char="•"/>
            </a:pPr>
            <a:r>
              <a:rPr lang="en-US" dirty="0" smtClean="0"/>
              <a:t>Backlash of working class movement in countryside: local elections in 1920, socialists advanced, local ruling elites especially large landowners ousted from position s of power, loss of political power and control over agrarian labor market</a:t>
            </a:r>
          </a:p>
          <a:p>
            <a:pPr>
              <a:buFont typeface="Arial" pitchFamily="34" charset="0"/>
              <a:buChar char="•"/>
            </a:pPr>
            <a:r>
              <a:rPr lang="en-US" dirty="0" smtClean="0"/>
              <a:t>Liberal government followed policy of non-intervention in industrial disputes</a:t>
            </a:r>
          </a:p>
          <a:p>
            <a:pPr>
              <a:buFont typeface="Arial" pitchFamily="34" charset="0"/>
              <a:buChar char="•"/>
            </a:pPr>
            <a:r>
              <a:rPr lang="en-US" dirty="0" smtClean="0"/>
              <a:t>PPI ministers of agriculture legislated land distribution and improvement of contracts of  landless sharecroppers</a:t>
            </a:r>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Hence absence of adequate government protection for local elites=precondition for fascist </a:t>
            </a:r>
            <a:r>
              <a:rPr lang="en-US" dirty="0" err="1" smtClean="0"/>
              <a:t>squadrism</a:t>
            </a:r>
            <a:r>
              <a:rPr lang="en-US" dirty="0" smtClean="0"/>
              <a:t> to repress threat from the left</a:t>
            </a:r>
          </a:p>
          <a:p>
            <a:pPr>
              <a:buFont typeface="Arial" pitchFamily="34" charset="0"/>
              <a:buChar char="•"/>
            </a:pPr>
            <a:r>
              <a:rPr lang="en-US" dirty="0" smtClean="0"/>
              <a:t>Agrarian fascism and development of </a:t>
            </a:r>
            <a:r>
              <a:rPr lang="en-US" dirty="0" err="1" smtClean="0"/>
              <a:t>squadrism</a:t>
            </a:r>
            <a:r>
              <a:rPr lang="en-US" dirty="0" smtClean="0"/>
              <a:t> spread across northern and central </a:t>
            </a:r>
            <a:r>
              <a:rPr lang="en-US" dirty="0" err="1" smtClean="0"/>
              <a:t>italy</a:t>
            </a:r>
            <a:r>
              <a:rPr lang="en-US" dirty="0" smtClean="0"/>
              <a:t> as a reaction against agrarian socialism</a:t>
            </a:r>
          </a:p>
          <a:p>
            <a:pPr>
              <a:buFont typeface="Arial" pitchFamily="34" charset="0"/>
              <a:buChar char="•"/>
            </a:pPr>
            <a:r>
              <a:rPr lang="en-US" dirty="0" smtClean="0"/>
              <a:t>Little known in south because </a:t>
            </a:r>
            <a:r>
              <a:rPr lang="en-US" dirty="0" err="1" smtClean="0"/>
              <a:t>landguards</a:t>
            </a:r>
            <a:r>
              <a:rPr lang="en-US" dirty="0" smtClean="0"/>
              <a:t> prevented socialism, so no need for reaction</a:t>
            </a:r>
          </a:p>
          <a:p>
            <a:pPr>
              <a:buFont typeface="Arial" pitchFamily="34" charset="0"/>
              <a:buChar char="•"/>
            </a:pPr>
            <a:r>
              <a:rPr lang="en-US" dirty="0" smtClean="0"/>
              <a:t>Other support came from salaried middle class employees, small business, local professionals, leaseholders, tenant farmers, etc—everyone who had something to lose from socialism</a:t>
            </a:r>
          </a:p>
          <a:p>
            <a:pPr>
              <a:buFont typeface="Arial" pitchFamily="34" charset="0"/>
              <a:buChar char="•"/>
            </a:pPr>
            <a:r>
              <a:rPr lang="en-US" dirty="0" smtClean="0"/>
              <a:t>Socialists proposed (in theory) </a:t>
            </a:r>
            <a:r>
              <a:rPr lang="en-US" dirty="0" err="1" smtClean="0"/>
              <a:t>collectivisation</a:t>
            </a:r>
            <a:r>
              <a:rPr lang="en-US" dirty="0" smtClean="0"/>
              <a:t> so those who acquired land post war were against socialists</a:t>
            </a:r>
          </a:p>
          <a:p>
            <a:pPr>
              <a:buFont typeface="Arial" pitchFamily="34" charset="0"/>
              <a:buChar char="•"/>
            </a:pPr>
            <a:r>
              <a:rPr lang="en-US" dirty="0" err="1" smtClean="0"/>
              <a:t>Squadrist</a:t>
            </a:r>
            <a:r>
              <a:rPr lang="en-US" dirty="0" smtClean="0"/>
              <a:t> violence broke up many peasant leagues</a:t>
            </a:r>
          </a:p>
          <a:p>
            <a:pPr>
              <a:buFont typeface="Arial" pitchFamily="34" charset="0"/>
              <a:buChar char="•"/>
            </a:pPr>
            <a:r>
              <a:rPr lang="en-US" dirty="0" smtClean="0"/>
              <a:t>Spontaneity of agrarian fascism—under independent provincial leaders (</a:t>
            </a:r>
            <a:r>
              <a:rPr lang="en-US" dirty="0" err="1" smtClean="0"/>
              <a:t>ras</a:t>
            </a:r>
            <a:r>
              <a:rPr lang="en-US" dirty="0" smtClean="0"/>
              <a:t>), who were virtually out of </a:t>
            </a:r>
            <a:r>
              <a:rPr lang="en-US" dirty="0" err="1" smtClean="0"/>
              <a:t>mussolini</a:t>
            </a:r>
            <a:r>
              <a:rPr lang="en-US" dirty="0" smtClean="0"/>
              <a:t> and national government’s control </a:t>
            </a:r>
          </a:p>
          <a:p>
            <a:pPr>
              <a:buFont typeface="Arial" pitchFamily="34" charset="0"/>
              <a:buChar char="•"/>
            </a:pPr>
            <a:r>
              <a:rPr lang="en-US" dirty="0" smtClean="0"/>
              <a:t>Mussolini only recovered some authority by founding national fascist party in 1921</a:t>
            </a:r>
          </a:p>
          <a:p>
            <a:pPr>
              <a:buFont typeface="Arial" pitchFamily="34" charset="0"/>
              <a:buChar char="•"/>
            </a:pPr>
            <a:r>
              <a:rPr lang="en-US" dirty="0" smtClean="0"/>
              <a:t>1921 35 fascists elected in </a:t>
            </a:r>
            <a:r>
              <a:rPr lang="en-US" dirty="0" err="1" smtClean="0"/>
              <a:t>Giolitti’s</a:t>
            </a:r>
            <a:r>
              <a:rPr lang="en-US" dirty="0" smtClean="0"/>
              <a:t> national bloc</a:t>
            </a:r>
          </a:p>
          <a:p>
            <a:pPr>
              <a:buFont typeface="Arial" pitchFamily="34" charset="0"/>
              <a:buChar char="•"/>
            </a:pPr>
            <a:r>
              <a:rPr lang="en-US" dirty="0" smtClean="0"/>
              <a:t>Support had increased since summer 1920</a:t>
            </a:r>
          </a:p>
          <a:p>
            <a:pPr>
              <a:buFont typeface="Arial" pitchFamily="34" charset="0"/>
              <a:buChar char="•"/>
            </a:pPr>
            <a:r>
              <a:rPr lang="en-US" dirty="0" smtClean="0"/>
              <a:t>Political expression of middle and lower middle class elements threatened by both big businesses and socialists (socialists forcibly reduced prices)</a:t>
            </a:r>
          </a:p>
          <a:p>
            <a:pPr>
              <a:buFont typeface="Arial" pitchFamily="34" charset="0"/>
              <a:buChar char="•"/>
            </a:pPr>
            <a:r>
              <a:rPr lang="en-US" dirty="0" smtClean="0"/>
              <a:t>Fascism was a sort of preventive counter-revolution</a:t>
            </a:r>
          </a:p>
          <a:p>
            <a:pPr>
              <a:buFont typeface="Arial" pitchFamily="34" charset="0"/>
              <a:buChar char="•"/>
            </a:pPr>
            <a:r>
              <a:rPr lang="en-US" dirty="0" smtClean="0"/>
              <a:t>Mussolini boldly proclaimed fascists had saved </a:t>
            </a:r>
            <a:r>
              <a:rPr lang="en-US" dirty="0" err="1" smtClean="0"/>
              <a:t>italy</a:t>
            </a:r>
            <a:r>
              <a:rPr lang="en-US" dirty="0" smtClean="0"/>
              <a:t> from socialist revolution in 1920 (although no revolution actually took place)</a:t>
            </a:r>
          </a:p>
          <a:p>
            <a:pPr>
              <a:buFont typeface="Arial" pitchFamily="34" charset="0"/>
              <a:buChar char="•"/>
            </a:pPr>
            <a:r>
              <a:rPr lang="en-US" dirty="0" smtClean="0"/>
              <a:t>Youthfulness emphasized</a:t>
            </a:r>
          </a:p>
          <a:p>
            <a:pPr>
              <a:buFont typeface="Arial" pitchFamily="34" charset="0"/>
              <a:buChar char="•"/>
            </a:pPr>
            <a:r>
              <a:rPr lang="en-US" dirty="0" err="1" smtClean="0"/>
              <a:t>Giolitti</a:t>
            </a:r>
            <a:r>
              <a:rPr lang="en-US" dirty="0" smtClean="0"/>
              <a:t> endorsed fascists to get majority in parliament—underestimated </a:t>
            </a:r>
            <a:r>
              <a:rPr lang="en-US" dirty="0" err="1" smtClean="0"/>
              <a:t>mussolini</a:t>
            </a:r>
            <a:r>
              <a:rPr lang="en-US" dirty="0" smtClean="0"/>
              <a:t> and overlooked </a:t>
            </a:r>
            <a:r>
              <a:rPr lang="en-US" dirty="0" err="1" smtClean="0"/>
              <a:t>squadristi</a:t>
            </a:r>
            <a:r>
              <a:rPr lang="en-US" dirty="0" smtClean="0"/>
              <a:t> violence—failed to get majority, but fascists stayed on in parliament with a respectable parliamentary face, providing prefects, police and other state authorities with excuse to turn blind eye to fascist excesses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Fascists consolidated conservative and catholic sympathy by abandoning </a:t>
            </a:r>
            <a:r>
              <a:rPr lang="en-US" dirty="0" err="1" smtClean="0"/>
              <a:t>anticapitalism</a:t>
            </a:r>
            <a:r>
              <a:rPr lang="en-US" dirty="0" smtClean="0"/>
              <a:t>, anti-clericalism and republicanism</a:t>
            </a:r>
          </a:p>
          <a:p>
            <a:pPr>
              <a:buFont typeface="Arial" pitchFamily="34" charset="0"/>
              <a:buChar char="•"/>
            </a:pPr>
            <a:r>
              <a:rPr lang="en-US" dirty="0" smtClean="0"/>
              <a:t>Combined parliamentary maneuvering with extra parliamentary pressure</a:t>
            </a:r>
          </a:p>
          <a:p>
            <a:pPr>
              <a:buFont typeface="Arial" pitchFamily="34" charset="0"/>
              <a:buChar char="•"/>
            </a:pPr>
            <a:r>
              <a:rPr lang="en-US" dirty="0" smtClean="0"/>
              <a:t>Reassured church and big business—no nationalization plans, instead privatization of railways, telephones and life insurance</a:t>
            </a:r>
          </a:p>
          <a:p>
            <a:pPr>
              <a:buFont typeface="Arial" pitchFamily="34" charset="0"/>
              <a:buChar char="•"/>
            </a:pPr>
            <a:r>
              <a:rPr lang="en-US" dirty="0" smtClean="0"/>
              <a:t>Main claim of support—fascists the  only force capable of dealing with socialists, alternatively, said only </a:t>
            </a:r>
            <a:r>
              <a:rPr lang="en-US" dirty="0" err="1" smtClean="0"/>
              <a:t>mussolini</a:t>
            </a:r>
            <a:r>
              <a:rPr lang="en-US" dirty="0" smtClean="0"/>
              <a:t> could control squads, so “normalization” could only be achieved by fascists</a:t>
            </a:r>
          </a:p>
          <a:p>
            <a:pPr>
              <a:buFont typeface="Arial" pitchFamily="34" charset="0"/>
              <a:buChar char="•"/>
            </a:pPr>
            <a:r>
              <a:rPr lang="en-US" dirty="0" smtClean="0"/>
              <a:t>Strategy and tactics of fascist bid for power dictated by </a:t>
            </a:r>
            <a:r>
              <a:rPr lang="en-US" dirty="0" err="1" smtClean="0"/>
              <a:t>ras—mussolini</a:t>
            </a:r>
            <a:r>
              <a:rPr lang="en-US" dirty="0" smtClean="0"/>
              <a:t> couldn’t impose “pact of pacification” on fascist </a:t>
            </a:r>
            <a:r>
              <a:rPr lang="en-US" dirty="0" err="1" smtClean="0"/>
              <a:t>squadristi</a:t>
            </a:r>
            <a:r>
              <a:rPr lang="en-US" dirty="0" smtClean="0"/>
              <a:t> in 1921—too much violence and anarchy</a:t>
            </a:r>
          </a:p>
          <a:p>
            <a:pPr>
              <a:buFont typeface="Arial" pitchFamily="34" charset="0"/>
              <a:buChar char="•"/>
            </a:pPr>
            <a:r>
              <a:rPr lang="en-US" dirty="0" smtClean="0"/>
              <a:t>Fascist violence in </a:t>
            </a:r>
            <a:r>
              <a:rPr lang="en-US" dirty="0" err="1" smtClean="0"/>
              <a:t>cremona</a:t>
            </a:r>
            <a:r>
              <a:rPr lang="en-US" dirty="0" smtClean="0"/>
              <a:t> summer 1922 and government’s failure to stop it induced PPI to pull out of coalition—ministerial crisis—labor alliance resorted to general strike to protest fascist violence, but only small percentage of trade unions responded, so failure created propaganda for </a:t>
            </a:r>
            <a:r>
              <a:rPr lang="en-US" dirty="0" err="1" smtClean="0"/>
              <a:t>mussolini</a:t>
            </a:r>
            <a:endParaRPr lang="en-US" dirty="0" smtClean="0"/>
          </a:p>
          <a:p>
            <a:pPr>
              <a:buFont typeface="Arial" pitchFamily="34" charset="0"/>
              <a:buChar char="•"/>
            </a:pPr>
            <a:r>
              <a:rPr lang="en-US" dirty="0" smtClean="0"/>
              <a:t>Fascists took over Trento, Bolzano, Trieste and other northern </a:t>
            </a:r>
            <a:r>
              <a:rPr lang="en-US" dirty="0" err="1" smtClean="0"/>
              <a:t>italian</a:t>
            </a:r>
            <a:r>
              <a:rPr lang="en-US" dirty="0" smtClean="0"/>
              <a:t> towns, which left government looking impotent</a:t>
            </a:r>
          </a:p>
          <a:p>
            <a:pPr>
              <a:buFont typeface="Arial" pitchFamily="34" charset="0"/>
              <a:buChar char="•"/>
            </a:pPr>
            <a:r>
              <a:rPr lang="en-US" dirty="0" smtClean="0"/>
              <a:t>Fascist violence caused disunity of major anti-fascist parties</a:t>
            </a:r>
          </a:p>
          <a:p>
            <a:pPr>
              <a:buFont typeface="Arial" pitchFamily="34" charset="0"/>
              <a:buChar char="•"/>
            </a:pPr>
            <a:r>
              <a:rPr lang="en-US" dirty="0" smtClean="0"/>
              <a:t>Working class movement virtually disintegrated, socialist party split into communist party and socialist party, further split into PSV to collaborate with other democratic parties against Fascists.</a:t>
            </a:r>
          </a:p>
          <a:p>
            <a:pPr>
              <a:buFont typeface="Arial" pitchFamily="34" charset="0"/>
              <a:buChar char="•"/>
            </a:pPr>
            <a:r>
              <a:rPr lang="en-US" dirty="0" smtClean="0"/>
              <a:t>PPI wouldn’t ally with left, instead desired compromise with fascists, as did leading liberal-conservative politicians who felt fascists were needed</a:t>
            </a:r>
          </a:p>
          <a:p>
            <a:pPr>
              <a:buFont typeface="Arial" pitchFamily="34" charset="0"/>
              <a:buChar char="•"/>
            </a:pPr>
            <a:r>
              <a:rPr lang="en-US" dirty="0" err="1" smtClean="0"/>
              <a:t>Giolitti</a:t>
            </a:r>
            <a:r>
              <a:rPr lang="en-US" dirty="0" smtClean="0"/>
              <a:t> expressed willingness to preside over cabinet with some fascists</a:t>
            </a:r>
          </a:p>
          <a:p>
            <a:pPr>
              <a:buFont typeface="Arial" pitchFamily="34" charset="0"/>
              <a:buChar char="•"/>
            </a:pPr>
            <a:r>
              <a:rPr lang="en-US" dirty="0" smtClean="0"/>
              <a:t>Mussolini warned fascists would seize power by force if not given it</a:t>
            </a:r>
          </a:p>
          <a:p>
            <a:pPr>
              <a:buFont typeface="Arial" pitchFamily="34" charset="0"/>
              <a:buChar char="•"/>
            </a:pPr>
            <a:r>
              <a:rPr lang="en-US" dirty="0" smtClean="0"/>
              <a:t>Planned march on </a:t>
            </a:r>
            <a:r>
              <a:rPr lang="en-US" dirty="0" err="1" smtClean="0"/>
              <a:t>rome</a:t>
            </a:r>
            <a:r>
              <a:rPr lang="en-US" dirty="0" smtClean="0"/>
              <a:t>, but </a:t>
            </a:r>
            <a:r>
              <a:rPr lang="en-US" dirty="0" err="1" smtClean="0"/>
              <a:t>mussolini</a:t>
            </a:r>
            <a:r>
              <a:rPr lang="en-US" dirty="0" smtClean="0"/>
              <a:t> stayed in </a:t>
            </a:r>
            <a:r>
              <a:rPr lang="en-US" dirty="0" err="1" smtClean="0"/>
              <a:t>milan</a:t>
            </a:r>
            <a:r>
              <a:rPr lang="en-US" dirty="0" smtClean="0"/>
              <a:t> near </a:t>
            </a:r>
            <a:r>
              <a:rPr lang="en-US" dirty="0" err="1" smtClean="0"/>
              <a:t>swiss</a:t>
            </a:r>
            <a:r>
              <a:rPr lang="en-US" dirty="0" smtClean="0"/>
              <a:t> border—quick getaway, and in the event, strong bargaining position</a:t>
            </a:r>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pPr>
              <a:buFont typeface="Arial" pitchFamily="34" charset="0"/>
              <a:buChar char="•"/>
            </a:pPr>
            <a:r>
              <a:rPr lang="en-US" dirty="0" smtClean="0"/>
              <a:t>Mussolini’s bluff worked—</a:t>
            </a:r>
            <a:r>
              <a:rPr lang="en-US" dirty="0" err="1" smtClean="0"/>
              <a:t>squadristi</a:t>
            </a:r>
            <a:r>
              <a:rPr lang="en-US" dirty="0" smtClean="0"/>
              <a:t> arrived in </a:t>
            </a:r>
            <a:r>
              <a:rPr lang="en-US" dirty="0" err="1" smtClean="0"/>
              <a:t>rome</a:t>
            </a:r>
            <a:r>
              <a:rPr lang="en-US" dirty="0" smtClean="0"/>
              <a:t> </a:t>
            </a:r>
            <a:r>
              <a:rPr lang="en-US" i="1" dirty="0" smtClean="0"/>
              <a:t>after</a:t>
            </a:r>
            <a:r>
              <a:rPr lang="en-US" dirty="0" smtClean="0"/>
              <a:t> he was appointed PM, threat worked to convince king, so power won legally and constitutionally—coalition with only 35 fascists, but with larger electoral support than that</a:t>
            </a:r>
          </a:p>
          <a:p>
            <a:pPr>
              <a:buFont typeface="Arial" pitchFamily="34" charset="0"/>
              <a:buChar char="•"/>
            </a:pPr>
            <a:r>
              <a:rPr lang="en-US" dirty="0" smtClean="0"/>
              <a:t>1922—PM with special emergency powers for a year, </a:t>
            </a:r>
            <a:r>
              <a:rPr lang="en-US" dirty="0" err="1" smtClean="0"/>
              <a:t>mussolini</a:t>
            </a:r>
            <a:r>
              <a:rPr lang="en-US" dirty="0" smtClean="0"/>
              <a:t> consolidated parliamentary power base—appointed fascists to key positions, himself took up foreign minister and minister of interior, fascists as finance minister, secretary general and under-secretary of state, chief of police</a:t>
            </a:r>
          </a:p>
          <a:p>
            <a:pPr>
              <a:buFont typeface="Arial" pitchFamily="34" charset="0"/>
              <a:buChar char="•"/>
            </a:pPr>
            <a:r>
              <a:rPr lang="en-US" dirty="0" smtClean="0"/>
              <a:t>Grand council of fascism—assembly of leading fascist bosses as supreme directing organ above cabinet</a:t>
            </a:r>
          </a:p>
          <a:p>
            <a:pPr>
              <a:buFont typeface="Arial" pitchFamily="34" charset="0"/>
              <a:buChar char="•"/>
            </a:pPr>
            <a:r>
              <a:rPr lang="en-US" dirty="0" smtClean="0"/>
              <a:t>Support consolidated: economic policies favored big business and finance, reintroduction of religious teachings into primary school and increased payments to priests and restoration of crucifixes to public building won support of Vatican and </a:t>
            </a:r>
            <a:r>
              <a:rPr lang="en-US" dirty="0" err="1" smtClean="0"/>
              <a:t>catholics</a:t>
            </a:r>
            <a:endParaRPr lang="en-US" dirty="0" smtClean="0"/>
          </a:p>
          <a:p>
            <a:pPr>
              <a:buFont typeface="Arial" pitchFamily="34" charset="0"/>
              <a:buChar char="•"/>
            </a:pPr>
            <a:r>
              <a:rPr lang="en-US" dirty="0" smtClean="0"/>
              <a:t>Merger between fascists and nationalists 1923</a:t>
            </a:r>
          </a:p>
          <a:p>
            <a:pPr>
              <a:buFont typeface="Arial" pitchFamily="34" charset="0"/>
              <a:buChar char="•"/>
            </a:pPr>
            <a:r>
              <a:rPr lang="en-US" dirty="0" smtClean="0"/>
              <a:t>Normalization process by organizing </a:t>
            </a:r>
            <a:r>
              <a:rPr lang="en-US" dirty="0" err="1" smtClean="0"/>
              <a:t>squadristi</a:t>
            </a:r>
            <a:r>
              <a:rPr lang="en-US" dirty="0" smtClean="0"/>
              <a:t> into militia (MVSN) regulated by law and financed by state—also counter-force if army turned against </a:t>
            </a:r>
            <a:r>
              <a:rPr lang="en-US" dirty="0" err="1" smtClean="0"/>
              <a:t>mussolini</a:t>
            </a:r>
            <a:r>
              <a:rPr lang="en-US" dirty="0" smtClean="0"/>
              <a:t>, reduced </a:t>
            </a:r>
            <a:r>
              <a:rPr lang="en-US" dirty="0" err="1" smtClean="0"/>
              <a:t>ras’</a:t>
            </a:r>
            <a:r>
              <a:rPr lang="en-US" dirty="0" smtClean="0"/>
              <a:t> powers as squads swore oath to </a:t>
            </a:r>
            <a:r>
              <a:rPr lang="en-US" dirty="0" err="1" smtClean="0"/>
              <a:t>mussolini</a:t>
            </a:r>
            <a:r>
              <a:rPr lang="en-US" dirty="0" smtClean="0"/>
              <a:t>—but squad violence wasn’t significantly reduced as it was useful for intimidating opponents</a:t>
            </a:r>
          </a:p>
          <a:p>
            <a:pPr>
              <a:buFont typeface="Arial" pitchFamily="34" charset="0"/>
              <a:buChar char="•"/>
            </a:pPr>
            <a:r>
              <a:rPr lang="en-US" dirty="0" smtClean="0"/>
              <a:t>Control over fascist party strengthened by </a:t>
            </a:r>
            <a:r>
              <a:rPr lang="en-US" dirty="0" err="1" smtClean="0"/>
              <a:t>mussolini’s</a:t>
            </a:r>
            <a:r>
              <a:rPr lang="en-US" dirty="0" smtClean="0"/>
              <a:t> selection of candidates for 1924 elections</a:t>
            </a:r>
          </a:p>
          <a:p>
            <a:pPr>
              <a:buFont typeface="Arial" pitchFamily="34" charset="0"/>
              <a:buChar char="•"/>
            </a:pPr>
            <a:r>
              <a:rPr lang="en-US" dirty="0" smtClean="0"/>
              <a:t>Emergency powers meant powers to censorship, suspension and closure of press</a:t>
            </a:r>
          </a:p>
          <a:p>
            <a:pPr>
              <a:buFont typeface="Arial" pitchFamily="34" charset="0"/>
              <a:buChar char="•"/>
            </a:pPr>
            <a:r>
              <a:rPr lang="en-US" dirty="0" err="1" smtClean="0"/>
              <a:t>Acerbo</a:t>
            </a:r>
            <a:r>
              <a:rPr lang="en-US" dirty="0" smtClean="0"/>
              <a:t> law 1923—electoral reform—party with most seats takes 2/3 of parliamentary seats, solid fascist parliamentary in 1924, which was permitted by liberal conservatives who never liked proportional representation, socialists too scared, PPI split without adequate leadership (main leader </a:t>
            </a:r>
            <a:r>
              <a:rPr lang="en-US" dirty="0" err="1" smtClean="0"/>
              <a:t>Sturzo</a:t>
            </a:r>
            <a:r>
              <a:rPr lang="en-US" dirty="0" smtClean="0"/>
              <a:t> forced to resign by Vatican to appease </a:t>
            </a:r>
            <a:r>
              <a:rPr lang="en-US" dirty="0" err="1" smtClean="0"/>
              <a:t>mussolini</a:t>
            </a:r>
            <a:r>
              <a:rPr lang="en-US" dirty="0" smtClean="0"/>
              <a:t>)</a:t>
            </a:r>
            <a:endParaRPr lang="en-I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355</TotalTime>
  <Words>6935</Words>
  <Application>Microsoft Office PowerPoint</Application>
  <PresentationFormat>On-screen Show (4:3)</PresentationFormat>
  <Paragraphs>392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Metro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Anushri</dc:creator>
  <cp:lastModifiedBy>Anushri</cp:lastModifiedBy>
  <cp:revision>26</cp:revision>
  <dcterms:created xsi:type="dcterms:W3CDTF">2006-08-16T00:00:00Z</dcterms:created>
  <dcterms:modified xsi:type="dcterms:W3CDTF">2012-05-17T12:52:06Z</dcterms:modified>
</cp:coreProperties>
</file>